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7" r:id="rId2"/>
    <p:sldId id="265" r:id="rId3"/>
    <p:sldId id="280" r:id="rId4"/>
    <p:sldId id="266" r:id="rId5"/>
    <p:sldId id="258" r:id="rId6"/>
    <p:sldId id="267" r:id="rId7"/>
    <p:sldId id="259" r:id="rId8"/>
    <p:sldId id="260" r:id="rId9"/>
    <p:sldId id="261" r:id="rId10"/>
    <p:sldId id="262" r:id="rId11"/>
    <p:sldId id="263" r:id="rId12"/>
    <p:sldId id="264" r:id="rId13"/>
    <p:sldId id="268" r:id="rId14"/>
    <p:sldId id="275" r:id="rId15"/>
    <p:sldId id="276" r:id="rId16"/>
    <p:sldId id="277" r:id="rId17"/>
    <p:sldId id="278" r:id="rId18"/>
    <p:sldId id="279" r:id="rId19"/>
    <p:sldId id="270" r:id="rId20"/>
    <p:sldId id="271"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72" autoAdjust="0"/>
    <p:restoredTop sz="94660"/>
  </p:normalViewPr>
  <p:slideViewPr>
    <p:cSldViewPr snapToGrid="0">
      <p:cViewPr varScale="1">
        <p:scale>
          <a:sx n="82" d="100"/>
          <a:sy n="82" d="100"/>
        </p:scale>
        <p:origin x="720"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jp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1/16/2024</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1/16/2024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1/16/2024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1/16/2024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1/16/2024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1/16/2024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1/16/2024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1/16/2024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1/16/2024</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8FA320B-EEBB-D2AA-D0A2-5457B8CA05F5}"/>
              </a:ext>
            </a:extLst>
          </p:cNvPr>
          <p:cNvSpPr>
            <a:spLocks noGrp="1"/>
          </p:cNvSpPr>
          <p:nvPr>
            <p:ph type="title"/>
          </p:nvPr>
        </p:nvSpPr>
        <p:spPr>
          <a:xfrm>
            <a:off x="-272715" y="782638"/>
            <a:ext cx="12994104" cy="1077912"/>
          </a:xfrm>
        </p:spPr>
        <p:txBody>
          <a:bodyPr>
            <a:normAutofit fontScale="90000"/>
          </a:bodyPr>
          <a:lstStyle/>
          <a:p>
            <a:pPr algn="ctr" eaLnBrk="1" fontAlgn="auto" hangingPunct="1">
              <a:spcAft>
                <a:spcPts val="0"/>
              </a:spcAft>
              <a:defRPr/>
            </a:pPr>
            <a:br>
              <a:rPr lang="en-US" b="1" dirty="0">
                <a:solidFill>
                  <a:schemeClr val="bg1"/>
                </a:solidFill>
                <a:latin typeface="Times New Roman" panose="02020603050405020304" pitchFamily="18" charset="0"/>
                <a:cs typeface="Times New Roman" panose="02020603050405020304" pitchFamily="18" charset="0"/>
              </a:rPr>
            </a:br>
            <a:r>
              <a:rPr lang="en-US" sz="4400" b="1" dirty="0">
                <a:solidFill>
                  <a:schemeClr val="bg1"/>
                </a:solidFill>
                <a:latin typeface="Times New Roman" panose="02020603050405020304" pitchFamily="18" charset="0"/>
                <a:cs typeface="Times New Roman" panose="02020603050405020304" pitchFamily="18" charset="0"/>
              </a:rPr>
              <a:t>TrANSPORTATION SYSTEM FOR FARMERS:</a:t>
            </a:r>
          </a:p>
        </p:txBody>
      </p:sp>
      <p:sp>
        <p:nvSpPr>
          <p:cNvPr id="6" name="Text Placeholder 5">
            <a:extLst>
              <a:ext uri="{FF2B5EF4-FFF2-40B4-BE49-F238E27FC236}">
                <a16:creationId xmlns:a16="http://schemas.microsoft.com/office/drawing/2014/main" id="{77C66838-D93C-C195-EF2B-612F52CE944D}"/>
              </a:ext>
            </a:extLst>
          </p:cNvPr>
          <p:cNvSpPr>
            <a:spLocks noGrp="1"/>
          </p:cNvSpPr>
          <p:nvPr>
            <p:ph type="body" idx="1"/>
          </p:nvPr>
        </p:nvSpPr>
        <p:spPr>
          <a:xfrm>
            <a:off x="7028413" y="2125914"/>
            <a:ext cx="4645025" cy="650875"/>
          </a:xfrm>
        </p:spPr>
        <p:txBody>
          <a:bodyPr rtlCol="0">
            <a:normAutofit/>
          </a:bodyPr>
          <a:lstStyle/>
          <a:p>
            <a:pPr eaLnBrk="1" fontAlgn="auto" hangingPunct="1">
              <a:spcAft>
                <a:spcPts val="0"/>
              </a:spcAft>
              <a:buSzTx/>
              <a:defRPr/>
            </a:pPr>
            <a:r>
              <a:rPr lang="en-US" sz="2800" b="1" cap="none" dirty="0">
                <a:solidFill>
                  <a:schemeClr val="bg1"/>
                </a:solidFill>
                <a:latin typeface="Times New Roman" panose="02020603050405020304" pitchFamily="18" charset="0"/>
                <a:cs typeface="Times New Roman" panose="02020603050405020304" pitchFamily="18" charset="0"/>
              </a:rPr>
              <a:t>Presented By:</a:t>
            </a:r>
          </a:p>
        </p:txBody>
      </p:sp>
      <p:sp>
        <p:nvSpPr>
          <p:cNvPr id="12292" name="Content Placeholder 4">
            <a:extLst>
              <a:ext uri="{FF2B5EF4-FFF2-40B4-BE49-F238E27FC236}">
                <a16:creationId xmlns:a16="http://schemas.microsoft.com/office/drawing/2014/main" id="{9762BBEF-137B-5605-9B6A-5E6EDDB855C8}"/>
              </a:ext>
            </a:extLst>
          </p:cNvPr>
          <p:cNvSpPr>
            <a:spLocks noGrp="1" noChangeArrowheads="1"/>
          </p:cNvSpPr>
          <p:nvPr>
            <p:ph sz="half" idx="2"/>
          </p:nvPr>
        </p:nvSpPr>
        <p:spPr>
          <a:xfrm>
            <a:off x="7358063" y="2952750"/>
            <a:ext cx="4645025" cy="2795588"/>
          </a:xfrm>
        </p:spPr>
        <p:txBody>
          <a:bodyPr>
            <a:normAutofit/>
          </a:bodyPr>
          <a:lstStyle/>
          <a:p>
            <a:pPr eaLnBrk="1" hangingPunct="1"/>
            <a:r>
              <a:rPr lang="en-US" altLang="en-US" sz="2000" dirty="0">
                <a:solidFill>
                  <a:schemeClr val="bg1"/>
                </a:solidFill>
              </a:rPr>
              <a:t>Prathamesh Shinde</a:t>
            </a:r>
          </a:p>
          <a:p>
            <a:pPr eaLnBrk="1" hangingPunct="1"/>
            <a:r>
              <a:rPr lang="en-US" altLang="en-US" sz="2000" dirty="0">
                <a:solidFill>
                  <a:schemeClr val="bg1"/>
                </a:solidFill>
              </a:rPr>
              <a:t>Onkar Wavhal </a:t>
            </a:r>
          </a:p>
          <a:p>
            <a:pPr eaLnBrk="1" hangingPunct="1"/>
            <a:r>
              <a:rPr lang="en-US" altLang="en-US" sz="2000" dirty="0">
                <a:solidFill>
                  <a:schemeClr val="bg1"/>
                </a:solidFill>
              </a:rPr>
              <a:t>Pooja Salgar</a:t>
            </a:r>
          </a:p>
          <a:p>
            <a:pPr eaLnBrk="1" hangingPunct="1"/>
            <a:r>
              <a:rPr lang="en-US" altLang="en-US" sz="2000" dirty="0">
                <a:solidFill>
                  <a:schemeClr val="bg1"/>
                </a:solidFill>
              </a:rPr>
              <a:t>Adinath Kadam</a:t>
            </a:r>
          </a:p>
        </p:txBody>
      </p:sp>
      <p:pic>
        <p:nvPicPr>
          <p:cNvPr id="12293" name="Picture 6" descr="Contact Us">
            <a:extLst>
              <a:ext uri="{FF2B5EF4-FFF2-40B4-BE49-F238E27FC236}">
                <a16:creationId xmlns:a16="http://schemas.microsoft.com/office/drawing/2014/main" id="{652206C0-4667-A8F5-C826-2A8501A74B9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3705225" cy="1077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1EA75962-9941-0765-0087-E227DDB630B1}"/>
              </a:ext>
            </a:extLst>
          </p:cNvPr>
          <p:cNvPicPr>
            <a:picLocks noChangeAspect="1"/>
          </p:cNvPicPr>
          <p:nvPr/>
        </p:nvPicPr>
        <p:blipFill>
          <a:blip r:embed="rId3"/>
          <a:stretch>
            <a:fillRect/>
          </a:stretch>
        </p:blipFill>
        <p:spPr>
          <a:xfrm>
            <a:off x="593558" y="2776789"/>
            <a:ext cx="4240380" cy="3174831"/>
          </a:xfrm>
          <a:prstGeom prst="rect">
            <a:avLst/>
          </a:prstGeom>
        </p:spPr>
      </p:pic>
    </p:spTree>
  </p:cSld>
  <p:clrMapOvr>
    <a:masterClrMapping/>
  </p:clrMapOvr>
  <p:transition spd="slow">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26970B-1BE2-F485-1B7C-0980D176B8DF}"/>
              </a:ext>
            </a:extLst>
          </p:cNvPr>
          <p:cNvSpPr>
            <a:spLocks noGrp="1"/>
          </p:cNvSpPr>
          <p:nvPr>
            <p:ph type="title"/>
          </p:nvPr>
        </p:nvSpPr>
        <p:spPr>
          <a:xfrm>
            <a:off x="310956" y="188913"/>
            <a:ext cx="4858204" cy="527050"/>
          </a:xfrm>
        </p:spPr>
        <p:txBody>
          <a:bodyPr>
            <a:noAutofit/>
          </a:bodyPr>
          <a:lstStyle/>
          <a:p>
            <a:pPr eaLnBrk="1" fontAlgn="auto" hangingPunct="1">
              <a:spcAft>
                <a:spcPts val="0"/>
              </a:spcAft>
              <a:defRPr/>
            </a:pPr>
            <a:r>
              <a:rPr lang="en-US" sz="2800" b="1" dirty="0">
                <a:solidFill>
                  <a:schemeClr val="bg1"/>
                </a:solidFill>
                <a:latin typeface="Times New Roman" panose="02020603050405020304" pitchFamily="18" charset="0"/>
                <a:cs typeface="Times New Roman" panose="02020603050405020304" pitchFamily="18" charset="0"/>
              </a:rPr>
              <a:t>MY – SQL  ( DATABASE ) :</a:t>
            </a:r>
          </a:p>
        </p:txBody>
      </p:sp>
      <p:sp>
        <p:nvSpPr>
          <p:cNvPr id="20482" name="Text Placeholder 3">
            <a:extLst>
              <a:ext uri="{FF2B5EF4-FFF2-40B4-BE49-F238E27FC236}">
                <a16:creationId xmlns:a16="http://schemas.microsoft.com/office/drawing/2014/main" id="{877B476C-A241-BC91-286F-14BE74E8CF43}"/>
              </a:ext>
            </a:extLst>
          </p:cNvPr>
          <p:cNvSpPr>
            <a:spLocks noGrp="1" noChangeArrowheads="1"/>
          </p:cNvSpPr>
          <p:nvPr>
            <p:ph type="body" sz="half" idx="2"/>
          </p:nvPr>
        </p:nvSpPr>
        <p:spPr>
          <a:xfrm>
            <a:off x="198438" y="715963"/>
            <a:ext cx="9021762" cy="1241174"/>
          </a:xfrm>
        </p:spPr>
        <p:txBody>
          <a:bodyPr/>
          <a:lstStyle/>
          <a:p>
            <a:pPr marL="342900" indent="-342900" algn="just" eaLnBrk="1" hangingPunct="1">
              <a:buFont typeface="Arial" panose="020B0604020202020204" pitchFamily="34" charset="0"/>
              <a:buChar char="•"/>
            </a:pPr>
            <a:r>
              <a:rPr lang="en-US" altLang="en-US" sz="2000" dirty="0">
                <a:solidFill>
                  <a:schemeClr val="bg1"/>
                </a:solidFill>
                <a:latin typeface="Times New Roman" panose="02020603050405020304" pitchFamily="18" charset="0"/>
                <a:cs typeface="Times New Roman" panose="02020603050405020304" pitchFamily="18" charset="0"/>
              </a:rPr>
              <a:t>As the mapping is completed it can be it is shown that how the data from frontend can be fetch in MySql database</a:t>
            </a:r>
            <a:r>
              <a:rPr lang="en-US" altLang="en-US" sz="2400" dirty="0"/>
              <a:t>.</a:t>
            </a:r>
          </a:p>
        </p:txBody>
      </p:sp>
      <p:pic>
        <p:nvPicPr>
          <p:cNvPr id="4" name="Picture 3">
            <a:extLst>
              <a:ext uri="{FF2B5EF4-FFF2-40B4-BE49-F238E27FC236}">
                <a16:creationId xmlns:a16="http://schemas.microsoft.com/office/drawing/2014/main" id="{D1FED591-15D3-55A5-401F-B3F435E292D7}"/>
              </a:ext>
            </a:extLst>
          </p:cNvPr>
          <p:cNvPicPr>
            <a:picLocks noChangeAspect="1"/>
          </p:cNvPicPr>
          <p:nvPr/>
        </p:nvPicPr>
        <p:blipFill>
          <a:blip r:embed="rId2"/>
          <a:stretch>
            <a:fillRect/>
          </a:stretch>
        </p:blipFill>
        <p:spPr>
          <a:xfrm>
            <a:off x="439284" y="1827327"/>
            <a:ext cx="11313432" cy="4536150"/>
          </a:xfrm>
          <a:prstGeom prst="rect">
            <a:avLst/>
          </a:prstGeom>
        </p:spPr>
      </p:pic>
    </p:spTree>
  </p:cSld>
  <p:clrMapOvr>
    <a:masterClrMapping/>
  </p:clrMapOvr>
  <p:transition spd="slow">
    <p:dissolv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182964-96EE-56F1-9B4A-6A9D7ABEABB8}"/>
              </a:ext>
            </a:extLst>
          </p:cNvPr>
          <p:cNvSpPr>
            <a:spLocks noGrp="1"/>
          </p:cNvSpPr>
          <p:nvPr>
            <p:ph type="title"/>
          </p:nvPr>
        </p:nvSpPr>
        <p:spPr>
          <a:xfrm>
            <a:off x="254000" y="-150716"/>
            <a:ext cx="5944638" cy="1042395"/>
          </a:xfrm>
        </p:spPr>
        <p:txBody>
          <a:bodyPr>
            <a:normAutofit fontScale="90000"/>
          </a:bodyPr>
          <a:lstStyle/>
          <a:p>
            <a:pPr eaLnBrk="1" fontAlgn="auto" hangingPunct="1">
              <a:spcAft>
                <a:spcPts val="0"/>
              </a:spcAft>
              <a:defRPr/>
            </a:pPr>
            <a:br>
              <a:rPr lang="en-US" u="sng" dirty="0">
                <a:latin typeface="Arial Rounded MT Bold" panose="020F0704030504030204" pitchFamily="34" charset="0"/>
              </a:rPr>
            </a:br>
            <a:br>
              <a:rPr lang="en-US" u="sng" dirty="0">
                <a:latin typeface="Arial Rounded MT Bold" panose="020F0704030504030204" pitchFamily="34" charset="0"/>
              </a:rPr>
            </a:br>
            <a:br>
              <a:rPr lang="en-US" u="sng" dirty="0">
                <a:latin typeface="Arial Rounded MT Bold" panose="020F0704030504030204" pitchFamily="34" charset="0"/>
              </a:rPr>
            </a:br>
            <a:br>
              <a:rPr lang="en-US" u="sng" dirty="0">
                <a:latin typeface="Arial Rounded MT Bold" panose="020F0704030504030204" pitchFamily="34" charset="0"/>
              </a:rPr>
            </a:br>
            <a:br>
              <a:rPr lang="en-US" u="sng" dirty="0">
                <a:latin typeface="Arial Rounded MT Bold" panose="020F0704030504030204" pitchFamily="34" charset="0"/>
              </a:rPr>
            </a:br>
            <a:br>
              <a:rPr lang="en-US" u="sng" dirty="0">
                <a:latin typeface="Arial Rounded MT Bold" panose="020F0704030504030204" pitchFamily="34" charset="0"/>
              </a:rPr>
            </a:br>
            <a:br>
              <a:rPr lang="en-US" u="sng" dirty="0">
                <a:latin typeface="Arial Rounded MT Bold" panose="020F0704030504030204" pitchFamily="34" charset="0"/>
              </a:rPr>
            </a:br>
            <a:br>
              <a:rPr lang="en-US" u="sng" dirty="0">
                <a:latin typeface="Arial Rounded MT Bold" panose="020F0704030504030204" pitchFamily="34" charset="0"/>
              </a:rPr>
            </a:br>
            <a:br>
              <a:rPr lang="en-US" u="sng" dirty="0">
                <a:latin typeface="Arial Rounded MT Bold" panose="020F0704030504030204" pitchFamily="34" charset="0"/>
              </a:rPr>
            </a:br>
            <a:r>
              <a:rPr lang="en-US" sz="3100" b="1" dirty="0">
                <a:solidFill>
                  <a:schemeClr val="bg1"/>
                </a:solidFill>
                <a:latin typeface="Times New Roman" panose="02020603050405020304" pitchFamily="18" charset="0"/>
                <a:cs typeface="Times New Roman" panose="02020603050405020304" pitchFamily="18" charset="0"/>
              </a:rPr>
              <a:t>Spring boot framework</a:t>
            </a:r>
          </a:p>
        </p:txBody>
      </p:sp>
      <p:sp>
        <p:nvSpPr>
          <p:cNvPr id="19459" name="Content Placeholder 2">
            <a:extLst>
              <a:ext uri="{FF2B5EF4-FFF2-40B4-BE49-F238E27FC236}">
                <a16:creationId xmlns:a16="http://schemas.microsoft.com/office/drawing/2014/main" id="{4DD9A060-EEDA-8EEE-187C-F06A835E5AB2}"/>
              </a:ext>
            </a:extLst>
          </p:cNvPr>
          <p:cNvSpPr>
            <a:spLocks noGrp="1" noChangeArrowheads="1"/>
          </p:cNvSpPr>
          <p:nvPr>
            <p:ph idx="1"/>
          </p:nvPr>
        </p:nvSpPr>
        <p:spPr>
          <a:xfrm>
            <a:off x="349250" y="3724609"/>
            <a:ext cx="3600450" cy="2770188"/>
          </a:xfrm>
        </p:spPr>
        <p:txBody>
          <a:bodyPr>
            <a:normAutofit/>
          </a:bodyPr>
          <a:lstStyle/>
          <a:p>
            <a:pPr marL="0" indent="0" eaLnBrk="1" hangingPunct="1">
              <a:buSzTx/>
              <a:buFont typeface="Arial" panose="020B0604020202020204" pitchFamily="34" charset="0"/>
              <a:buNone/>
              <a:defRPr/>
            </a:pPr>
            <a:r>
              <a:rPr lang="en-US" altLang="en-US" sz="2000" dirty="0">
                <a:solidFill>
                  <a:schemeClr val="bg1"/>
                </a:solidFill>
                <a:latin typeface="Times New Roman" panose="02020603050405020304" pitchFamily="18" charset="0"/>
                <a:cs typeface="Times New Roman" panose="02020603050405020304" pitchFamily="18" charset="0"/>
              </a:rPr>
              <a:t>POSTMAN (testing client) :</a:t>
            </a:r>
          </a:p>
          <a:p>
            <a:pPr algn="just" eaLnBrk="1" hangingPunct="1">
              <a:buSzTx/>
              <a:defRPr/>
            </a:pPr>
            <a:r>
              <a:rPr lang="en-US" altLang="en-US" sz="2000" dirty="0">
                <a:solidFill>
                  <a:schemeClr val="bg1"/>
                </a:solidFill>
                <a:latin typeface="Times New Roman" panose="02020603050405020304" pitchFamily="18" charset="0"/>
                <a:cs typeface="Times New Roman" panose="02020603050405020304" pitchFamily="18" charset="0"/>
              </a:rPr>
              <a:t>Postman data insertion but using the mapping annotations</a:t>
            </a:r>
          </a:p>
        </p:txBody>
      </p:sp>
      <p:sp>
        <p:nvSpPr>
          <p:cNvPr id="19460" name="Text Placeholder 3">
            <a:extLst>
              <a:ext uri="{FF2B5EF4-FFF2-40B4-BE49-F238E27FC236}">
                <a16:creationId xmlns:a16="http://schemas.microsoft.com/office/drawing/2014/main" id="{8516DBA7-58DA-BCED-FE18-23C8481A262C}"/>
              </a:ext>
            </a:extLst>
          </p:cNvPr>
          <p:cNvSpPr>
            <a:spLocks noGrp="1" noChangeArrowheads="1"/>
          </p:cNvSpPr>
          <p:nvPr>
            <p:ph type="body" sz="half" idx="2"/>
          </p:nvPr>
        </p:nvSpPr>
        <p:spPr>
          <a:xfrm>
            <a:off x="254000" y="1420561"/>
            <a:ext cx="3695700" cy="2117725"/>
          </a:xfrm>
        </p:spPr>
        <p:txBody>
          <a:bodyPr>
            <a:noAutofit/>
          </a:bodyPr>
          <a:lstStyle/>
          <a:p>
            <a:pPr eaLnBrk="1" hangingPunct="1">
              <a:buSzTx/>
              <a:defRPr/>
            </a:pPr>
            <a:r>
              <a:rPr lang="en-US" altLang="en-US" sz="2000" dirty="0">
                <a:solidFill>
                  <a:schemeClr val="bg1"/>
                </a:solidFill>
                <a:latin typeface="Times New Roman" panose="02020603050405020304" pitchFamily="18" charset="0"/>
                <a:cs typeface="Times New Roman" panose="02020603050405020304" pitchFamily="18" charset="0"/>
              </a:rPr>
              <a:t>ANGULAR JS connectivity :</a:t>
            </a:r>
          </a:p>
          <a:p>
            <a:pPr eaLnBrk="1" hangingPunct="1">
              <a:buSzTx/>
              <a:defRPr/>
            </a:pPr>
            <a:endParaRPr lang="en-US" altLang="en-US" sz="2000" dirty="0">
              <a:solidFill>
                <a:schemeClr val="bg1"/>
              </a:solidFill>
              <a:latin typeface="Times New Roman" panose="02020603050405020304" pitchFamily="18" charset="0"/>
              <a:cs typeface="Times New Roman" panose="02020603050405020304" pitchFamily="18" charset="0"/>
            </a:endParaRPr>
          </a:p>
          <a:p>
            <a:pPr marL="342900" indent="-342900" algn="just" eaLnBrk="1" hangingPunct="1">
              <a:buSzTx/>
              <a:buFont typeface="Arial" panose="020B0604020202020204" pitchFamily="34" charset="0"/>
              <a:buChar char="•"/>
              <a:defRPr/>
            </a:pPr>
            <a:r>
              <a:rPr lang="en-US" altLang="en-US" sz="2000" dirty="0">
                <a:solidFill>
                  <a:schemeClr val="bg1"/>
                </a:solidFill>
                <a:latin typeface="Times New Roman" panose="02020603050405020304" pitchFamily="18" charset="0"/>
                <a:cs typeface="Times New Roman" panose="02020603050405020304" pitchFamily="18" charset="0"/>
              </a:rPr>
              <a:t>For connecting the back – end logic with the front – end webpage</a:t>
            </a:r>
          </a:p>
        </p:txBody>
      </p:sp>
      <p:pic>
        <p:nvPicPr>
          <p:cNvPr id="5" name="Picture 4">
            <a:extLst>
              <a:ext uri="{FF2B5EF4-FFF2-40B4-BE49-F238E27FC236}">
                <a16:creationId xmlns:a16="http://schemas.microsoft.com/office/drawing/2014/main" id="{12D917EF-3BE0-00CF-D97E-263B120AC98C}"/>
              </a:ext>
            </a:extLst>
          </p:cNvPr>
          <p:cNvPicPr>
            <a:picLocks noChangeAspect="1"/>
          </p:cNvPicPr>
          <p:nvPr/>
        </p:nvPicPr>
        <p:blipFill>
          <a:blip r:embed="rId2"/>
          <a:stretch>
            <a:fillRect/>
          </a:stretch>
        </p:blipFill>
        <p:spPr>
          <a:xfrm>
            <a:off x="5479149" y="709487"/>
            <a:ext cx="6458851" cy="6067567"/>
          </a:xfrm>
          <a:prstGeom prst="rect">
            <a:avLst/>
          </a:prstGeom>
        </p:spPr>
      </p:pic>
      <p:sp>
        <p:nvSpPr>
          <p:cNvPr id="6" name="Rectangle: Rounded Corners 5">
            <a:extLst>
              <a:ext uri="{FF2B5EF4-FFF2-40B4-BE49-F238E27FC236}">
                <a16:creationId xmlns:a16="http://schemas.microsoft.com/office/drawing/2014/main" id="{44952062-FF85-B836-AC9E-D7FCDD21C247}"/>
              </a:ext>
            </a:extLst>
          </p:cNvPr>
          <p:cNvSpPr/>
          <p:nvPr/>
        </p:nvSpPr>
        <p:spPr>
          <a:xfrm>
            <a:off x="5479149" y="1420561"/>
            <a:ext cx="5047080" cy="696997"/>
          </a:xfrm>
          <a:prstGeom prst="roundRect">
            <a:avLst/>
          </a:prstGeom>
          <a:noFill/>
          <a:ln w="38100">
            <a:solidFill>
              <a:schemeClr val="accent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0" name="Straight Arrow Connector 9">
            <a:extLst>
              <a:ext uri="{FF2B5EF4-FFF2-40B4-BE49-F238E27FC236}">
                <a16:creationId xmlns:a16="http://schemas.microsoft.com/office/drawing/2014/main" id="{BD5D47F1-AF26-FCD5-4831-EBCE42658B59}"/>
              </a:ext>
            </a:extLst>
          </p:cNvPr>
          <p:cNvCxnSpPr>
            <a:endCxn id="6" idx="1"/>
          </p:cNvCxnSpPr>
          <p:nvPr/>
        </p:nvCxnSpPr>
        <p:spPr>
          <a:xfrm>
            <a:off x="3529263" y="1748589"/>
            <a:ext cx="1949886" cy="20471"/>
          </a:xfrm>
          <a:prstGeom prst="straightConnector1">
            <a:avLst/>
          </a:prstGeom>
          <a:ln w="38100">
            <a:solidFill>
              <a:schemeClr val="accent3"/>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1" name="Rectangle: Rounded Corners 10">
            <a:extLst>
              <a:ext uri="{FF2B5EF4-FFF2-40B4-BE49-F238E27FC236}">
                <a16:creationId xmlns:a16="http://schemas.microsoft.com/office/drawing/2014/main" id="{30193373-C735-ECC5-30CE-9F0F3EB44F4C}"/>
              </a:ext>
            </a:extLst>
          </p:cNvPr>
          <p:cNvSpPr/>
          <p:nvPr/>
        </p:nvSpPr>
        <p:spPr>
          <a:xfrm>
            <a:off x="6096000" y="2967789"/>
            <a:ext cx="5842000" cy="3527008"/>
          </a:xfrm>
          <a:prstGeom prst="roundRect">
            <a:avLst/>
          </a:prstGeom>
          <a:noFill/>
          <a:ln w="38100">
            <a:solidFill>
              <a:schemeClr val="accent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3" name="Straight Arrow Connector 12">
            <a:extLst>
              <a:ext uri="{FF2B5EF4-FFF2-40B4-BE49-F238E27FC236}">
                <a16:creationId xmlns:a16="http://schemas.microsoft.com/office/drawing/2014/main" id="{FBC1176F-1DD3-1063-EE88-6A7F2F982EE7}"/>
              </a:ext>
            </a:extLst>
          </p:cNvPr>
          <p:cNvCxnSpPr/>
          <p:nvPr/>
        </p:nvCxnSpPr>
        <p:spPr>
          <a:xfrm>
            <a:off x="4106779" y="4989095"/>
            <a:ext cx="1989221" cy="0"/>
          </a:xfrm>
          <a:prstGeom prst="straightConnector1">
            <a:avLst/>
          </a:prstGeom>
          <a:ln w="38100">
            <a:solidFill>
              <a:schemeClr val="accent3"/>
            </a:solidFill>
            <a:headEnd type="triangle"/>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CD7C8CDE-B412-D6E3-C28F-CF5CB1362863}"/>
              </a:ext>
            </a:extLst>
          </p:cNvPr>
          <p:cNvSpPr>
            <a:spLocks noGrp="1"/>
          </p:cNvSpPr>
          <p:nvPr>
            <p:ph type="title"/>
          </p:nvPr>
        </p:nvSpPr>
        <p:spPr>
          <a:xfrm>
            <a:off x="211138" y="122067"/>
            <a:ext cx="2970601" cy="431800"/>
          </a:xfrm>
        </p:spPr>
        <p:txBody>
          <a:bodyPr>
            <a:noAutofit/>
          </a:bodyPr>
          <a:lstStyle/>
          <a:p>
            <a:pPr eaLnBrk="1" hangingPunct="1">
              <a:defRPr/>
            </a:pPr>
            <a:r>
              <a:rPr lang="en-US" sz="2800" b="1" dirty="0">
                <a:solidFill>
                  <a:schemeClr val="bg1"/>
                </a:solidFill>
                <a:latin typeface="Times New Roman" panose="02020603050405020304" pitchFamily="18" charset="0"/>
                <a:cs typeface="Times New Roman" panose="02020603050405020304" pitchFamily="18" charset="0"/>
              </a:rPr>
              <a:t>Angular  Js :</a:t>
            </a:r>
          </a:p>
        </p:txBody>
      </p:sp>
      <p:sp>
        <p:nvSpPr>
          <p:cNvPr id="22531" name="Text Placeholder 7">
            <a:extLst>
              <a:ext uri="{FF2B5EF4-FFF2-40B4-BE49-F238E27FC236}">
                <a16:creationId xmlns:a16="http://schemas.microsoft.com/office/drawing/2014/main" id="{F5D07C40-2F61-C40C-97C9-48F3210F6945}"/>
              </a:ext>
            </a:extLst>
          </p:cNvPr>
          <p:cNvSpPr>
            <a:spLocks noGrp="1" noChangeArrowheads="1"/>
          </p:cNvSpPr>
          <p:nvPr>
            <p:ph type="body" sz="half" idx="2"/>
          </p:nvPr>
        </p:nvSpPr>
        <p:spPr>
          <a:xfrm>
            <a:off x="296960" y="877725"/>
            <a:ext cx="3453946" cy="4856163"/>
          </a:xfrm>
        </p:spPr>
        <p:txBody>
          <a:bodyPr>
            <a:normAutofit/>
          </a:bodyPr>
          <a:lstStyle/>
          <a:p>
            <a:pPr lvl="1" algn="just" eaLnBrk="1" hangingPunct="1"/>
            <a:r>
              <a:rPr lang="en-US" altLang="en-US" sz="2000" dirty="0">
                <a:solidFill>
                  <a:schemeClr val="bg1"/>
                </a:solidFill>
                <a:latin typeface="Times New Roman" panose="02020603050405020304" pitchFamily="18" charset="0"/>
                <a:cs typeface="Times New Roman" panose="02020603050405020304" pitchFamily="18" charset="0"/>
              </a:rPr>
              <a:t>It is the front – end development for making a single page application with the connectivity between the farmer and the back – end software to communicate with each other .</a:t>
            </a:r>
          </a:p>
        </p:txBody>
      </p:sp>
      <p:sp>
        <p:nvSpPr>
          <p:cNvPr id="22534" name="TextBox 13">
            <a:extLst>
              <a:ext uri="{FF2B5EF4-FFF2-40B4-BE49-F238E27FC236}">
                <a16:creationId xmlns:a16="http://schemas.microsoft.com/office/drawing/2014/main" id="{7F61E83E-D845-7F72-7FC7-64291ED4F89F}"/>
              </a:ext>
            </a:extLst>
          </p:cNvPr>
          <p:cNvSpPr txBox="1">
            <a:spLocks noChangeArrowheads="1"/>
          </p:cNvSpPr>
          <p:nvPr/>
        </p:nvSpPr>
        <p:spPr bwMode="auto">
          <a:xfrm>
            <a:off x="839314" y="5207491"/>
            <a:ext cx="282098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0" hangingPunct="0"/>
            <a:r>
              <a:rPr lang="en-US" altLang="en-US" sz="2000" dirty="0">
                <a:solidFill>
                  <a:schemeClr val="bg1"/>
                </a:solidFill>
                <a:latin typeface="Times New Roman" panose="02020603050405020304" pitchFamily="18" charset="0"/>
                <a:cs typeface="Times New Roman" panose="02020603050405020304" pitchFamily="18" charset="0"/>
              </a:rPr>
              <a:t>Components of angular</a:t>
            </a:r>
          </a:p>
        </p:txBody>
      </p:sp>
      <p:cxnSp>
        <p:nvCxnSpPr>
          <p:cNvPr id="16" name="Connector: Elbow 15">
            <a:extLst>
              <a:ext uri="{FF2B5EF4-FFF2-40B4-BE49-F238E27FC236}">
                <a16:creationId xmlns:a16="http://schemas.microsoft.com/office/drawing/2014/main" id="{9EAF9FB2-3B11-3986-36C0-B276A44B5356}"/>
              </a:ext>
            </a:extLst>
          </p:cNvPr>
          <p:cNvCxnSpPr>
            <a:cxnSpLocks/>
          </p:cNvCxnSpPr>
          <p:nvPr/>
        </p:nvCxnSpPr>
        <p:spPr>
          <a:xfrm rot="5400000" flipH="1" flipV="1">
            <a:off x="2603751" y="3455319"/>
            <a:ext cx="846304" cy="2810544"/>
          </a:xfrm>
          <a:prstGeom prst="bentConnector2">
            <a:avLst/>
          </a:prstGeom>
          <a:ln w="38100">
            <a:solidFill>
              <a:schemeClr val="accent3"/>
            </a:solidFill>
            <a:headEnd type="triangle"/>
            <a:tailEnd type="triangle"/>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C203A6BB-5F64-4E2E-4FFB-6E5B90B43BFD}"/>
              </a:ext>
            </a:extLst>
          </p:cNvPr>
          <p:cNvPicPr>
            <a:picLocks noChangeAspect="1"/>
          </p:cNvPicPr>
          <p:nvPr/>
        </p:nvPicPr>
        <p:blipFill>
          <a:blip r:embed="rId2"/>
          <a:stretch>
            <a:fillRect/>
          </a:stretch>
        </p:blipFill>
        <p:spPr>
          <a:xfrm>
            <a:off x="4442619" y="596311"/>
            <a:ext cx="7304428" cy="5734967"/>
          </a:xfrm>
          <a:prstGeom prst="rect">
            <a:avLst/>
          </a:prstGeom>
        </p:spPr>
      </p:pic>
      <p:sp>
        <p:nvSpPr>
          <p:cNvPr id="9" name="Rectangle: Rounded Corners 8">
            <a:extLst>
              <a:ext uri="{FF2B5EF4-FFF2-40B4-BE49-F238E27FC236}">
                <a16:creationId xmlns:a16="http://schemas.microsoft.com/office/drawing/2014/main" id="{F342CE16-5FF9-E4AA-A242-0697E1A3E8E6}"/>
              </a:ext>
            </a:extLst>
          </p:cNvPr>
          <p:cNvSpPr/>
          <p:nvPr/>
        </p:nvSpPr>
        <p:spPr>
          <a:xfrm>
            <a:off x="4432175" y="2029829"/>
            <a:ext cx="1269749" cy="4511258"/>
          </a:xfrm>
          <a:prstGeom prst="roundRect">
            <a:avLst/>
          </a:prstGeom>
          <a:noFill/>
          <a:ln w="38100">
            <a:solidFill>
              <a:schemeClr val="accent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transition spd="med">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TextBox 8">
            <a:extLst>
              <a:ext uri="{FF2B5EF4-FFF2-40B4-BE49-F238E27FC236}">
                <a16:creationId xmlns:a16="http://schemas.microsoft.com/office/drawing/2014/main" id="{40E5B9E0-395F-2183-04F3-C9A40408E965}"/>
              </a:ext>
            </a:extLst>
          </p:cNvPr>
          <p:cNvSpPr txBox="1">
            <a:spLocks noChangeArrowheads="1"/>
          </p:cNvSpPr>
          <p:nvPr/>
        </p:nvSpPr>
        <p:spPr bwMode="auto">
          <a:xfrm>
            <a:off x="268288" y="171450"/>
            <a:ext cx="7681394"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eaLnBrk="0" hangingPunct="0"/>
            <a:r>
              <a:rPr lang="en-US" altLang="en-US" sz="2800" b="1" dirty="0">
                <a:solidFill>
                  <a:schemeClr val="bg1"/>
                </a:solidFill>
                <a:latin typeface="Times New Roman" panose="02020603050405020304" pitchFamily="18" charset="0"/>
                <a:cs typeface="Times New Roman" panose="02020603050405020304" pitchFamily="18" charset="0"/>
              </a:rPr>
              <a:t>Front – Page of Website ( ANGULAR – JS ) :</a:t>
            </a:r>
          </a:p>
          <a:p>
            <a:pPr eaLnBrk="0" hangingPunct="0"/>
            <a:r>
              <a:rPr lang="en-US" altLang="en-US" sz="2000" b="1" dirty="0">
                <a:solidFill>
                  <a:schemeClr val="bg1"/>
                </a:solidFill>
                <a:latin typeface="Times New Roman" panose="02020603050405020304" pitchFamily="18" charset="0"/>
                <a:cs typeface="Times New Roman" panose="02020603050405020304" pitchFamily="18" charset="0"/>
              </a:rPr>
              <a:t>Home Page:</a:t>
            </a:r>
          </a:p>
        </p:txBody>
      </p:sp>
      <p:pic>
        <p:nvPicPr>
          <p:cNvPr id="3" name="Picture 2">
            <a:extLst>
              <a:ext uri="{FF2B5EF4-FFF2-40B4-BE49-F238E27FC236}">
                <a16:creationId xmlns:a16="http://schemas.microsoft.com/office/drawing/2014/main" id="{DC01A796-DC78-9F64-3411-E9AE078B6609}"/>
              </a:ext>
            </a:extLst>
          </p:cNvPr>
          <p:cNvPicPr>
            <a:picLocks noChangeAspect="1"/>
          </p:cNvPicPr>
          <p:nvPr/>
        </p:nvPicPr>
        <p:blipFill>
          <a:blip r:embed="rId2"/>
          <a:stretch>
            <a:fillRect/>
          </a:stretch>
        </p:blipFill>
        <p:spPr>
          <a:xfrm>
            <a:off x="906870" y="1269806"/>
            <a:ext cx="10378260" cy="5006741"/>
          </a:xfrm>
          <a:prstGeom prst="rect">
            <a:avLst/>
          </a:prstGeom>
        </p:spPr>
      </p:pic>
    </p:spTree>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Title 1">
            <a:extLst>
              <a:ext uri="{FF2B5EF4-FFF2-40B4-BE49-F238E27FC236}">
                <a16:creationId xmlns:a16="http://schemas.microsoft.com/office/drawing/2014/main" id="{9812269C-AD55-97E9-445C-64672A18E69E}"/>
              </a:ext>
            </a:extLst>
          </p:cNvPr>
          <p:cNvSpPr>
            <a:spLocks noGrp="1" noChangeArrowheads="1"/>
          </p:cNvSpPr>
          <p:nvPr>
            <p:ph type="title"/>
          </p:nvPr>
        </p:nvSpPr>
        <p:spPr>
          <a:xfrm>
            <a:off x="772289" y="0"/>
            <a:ext cx="8912225" cy="1281113"/>
          </a:xfrm>
        </p:spPr>
        <p:txBody>
          <a:bodyPr>
            <a:normAutofit/>
          </a:bodyPr>
          <a:lstStyle/>
          <a:p>
            <a:pPr eaLnBrk="1" hangingPunct="1"/>
            <a:r>
              <a:rPr lang="en-US" altLang="en-US" sz="2800" b="1" dirty="0">
                <a:solidFill>
                  <a:schemeClr val="bg1"/>
                </a:solidFill>
                <a:latin typeface="Times New Roman" panose="02020603050405020304" pitchFamily="18" charset="0"/>
                <a:cs typeface="Times New Roman" panose="02020603050405020304" pitchFamily="18" charset="0"/>
              </a:rPr>
              <a:t>About page:</a:t>
            </a:r>
          </a:p>
        </p:txBody>
      </p:sp>
      <p:pic>
        <p:nvPicPr>
          <p:cNvPr id="3" name="Picture 2">
            <a:extLst>
              <a:ext uri="{FF2B5EF4-FFF2-40B4-BE49-F238E27FC236}">
                <a16:creationId xmlns:a16="http://schemas.microsoft.com/office/drawing/2014/main" id="{F098C763-80A2-A77B-7036-9A69EF6401AF}"/>
              </a:ext>
            </a:extLst>
          </p:cNvPr>
          <p:cNvPicPr>
            <a:picLocks noChangeAspect="1"/>
          </p:cNvPicPr>
          <p:nvPr/>
        </p:nvPicPr>
        <p:blipFill>
          <a:blip r:embed="rId2"/>
          <a:stretch>
            <a:fillRect/>
          </a:stretch>
        </p:blipFill>
        <p:spPr>
          <a:xfrm>
            <a:off x="855796" y="1281113"/>
            <a:ext cx="10331117" cy="4943224"/>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itle 1">
            <a:extLst>
              <a:ext uri="{FF2B5EF4-FFF2-40B4-BE49-F238E27FC236}">
                <a16:creationId xmlns:a16="http://schemas.microsoft.com/office/drawing/2014/main" id="{617812B0-334F-F28A-7838-8267CE26F6A1}"/>
              </a:ext>
            </a:extLst>
          </p:cNvPr>
          <p:cNvSpPr>
            <a:spLocks noGrp="1" noChangeArrowheads="1"/>
          </p:cNvSpPr>
          <p:nvPr>
            <p:ph type="title"/>
          </p:nvPr>
        </p:nvSpPr>
        <p:spPr>
          <a:xfrm>
            <a:off x="546669" y="0"/>
            <a:ext cx="8912225" cy="1281113"/>
          </a:xfrm>
        </p:spPr>
        <p:txBody>
          <a:bodyPr>
            <a:normAutofit/>
          </a:bodyPr>
          <a:lstStyle/>
          <a:p>
            <a:pPr eaLnBrk="1" hangingPunct="1"/>
            <a:r>
              <a:rPr lang="en-US" altLang="en-US" sz="2800" b="1" dirty="0">
                <a:solidFill>
                  <a:schemeClr val="bg1"/>
                </a:solidFill>
                <a:latin typeface="Times New Roman" panose="02020603050405020304" pitchFamily="18" charset="0"/>
                <a:cs typeface="Times New Roman" panose="02020603050405020304" pitchFamily="18" charset="0"/>
              </a:rPr>
              <a:t>Contact Us page:</a:t>
            </a:r>
          </a:p>
        </p:txBody>
      </p:sp>
      <p:pic>
        <p:nvPicPr>
          <p:cNvPr id="4" name="Picture 3">
            <a:extLst>
              <a:ext uri="{FF2B5EF4-FFF2-40B4-BE49-F238E27FC236}">
                <a16:creationId xmlns:a16="http://schemas.microsoft.com/office/drawing/2014/main" id="{E4A41A83-6FBF-BDD6-9421-47AFAFB8FFEE}"/>
              </a:ext>
            </a:extLst>
          </p:cNvPr>
          <p:cNvPicPr>
            <a:picLocks noChangeAspect="1"/>
          </p:cNvPicPr>
          <p:nvPr/>
        </p:nvPicPr>
        <p:blipFill>
          <a:blip r:embed="rId2"/>
          <a:stretch>
            <a:fillRect/>
          </a:stretch>
        </p:blipFill>
        <p:spPr>
          <a:xfrm>
            <a:off x="1417216" y="1017037"/>
            <a:ext cx="9357568" cy="5263632"/>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94B9F727-DB5E-7B88-DCEA-D8A391BC19EE}"/>
              </a:ext>
            </a:extLst>
          </p:cNvPr>
          <p:cNvSpPr>
            <a:spLocks noGrp="1" noChangeArrowheads="1"/>
          </p:cNvSpPr>
          <p:nvPr>
            <p:ph type="title"/>
          </p:nvPr>
        </p:nvSpPr>
        <p:spPr bwMode="auto">
          <a:xfrm>
            <a:off x="712205" y="310608"/>
            <a:ext cx="9905998" cy="14785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algn="l" defTabSz="457200" rtl="0" eaLnBrk="0" fontAlgn="base" hangingPunct="0">
              <a:spcBef>
                <a:spcPct val="0"/>
              </a:spcBef>
              <a:spcAft>
                <a:spcPct val="0"/>
              </a:spcAft>
              <a:defRPr sz="3600" kern="1200">
                <a:solidFill>
                  <a:srgbClr val="262626"/>
                </a:solidFill>
                <a:latin typeface="+mj-lt"/>
                <a:ea typeface="+mj-ea"/>
                <a:cs typeface="+mj-cs"/>
              </a:defRPr>
            </a:lvl1pPr>
            <a:lvl2pPr algn="l" defTabSz="457200" rtl="0" eaLnBrk="0" fontAlgn="base" hangingPunct="0">
              <a:spcBef>
                <a:spcPct val="0"/>
              </a:spcBef>
              <a:spcAft>
                <a:spcPct val="0"/>
              </a:spcAft>
              <a:defRPr sz="3600">
                <a:solidFill>
                  <a:srgbClr val="262626"/>
                </a:solidFill>
                <a:latin typeface="Century Gothic" panose="020B0502020202020204" pitchFamily="34" charset="0"/>
              </a:defRPr>
            </a:lvl2pPr>
            <a:lvl3pPr algn="l" defTabSz="457200" rtl="0" eaLnBrk="0" fontAlgn="base" hangingPunct="0">
              <a:spcBef>
                <a:spcPct val="0"/>
              </a:spcBef>
              <a:spcAft>
                <a:spcPct val="0"/>
              </a:spcAft>
              <a:defRPr sz="3600">
                <a:solidFill>
                  <a:srgbClr val="262626"/>
                </a:solidFill>
                <a:latin typeface="Century Gothic" panose="020B0502020202020204" pitchFamily="34" charset="0"/>
              </a:defRPr>
            </a:lvl3pPr>
            <a:lvl4pPr algn="l" defTabSz="457200" rtl="0" eaLnBrk="0" fontAlgn="base" hangingPunct="0">
              <a:spcBef>
                <a:spcPct val="0"/>
              </a:spcBef>
              <a:spcAft>
                <a:spcPct val="0"/>
              </a:spcAft>
              <a:defRPr sz="3600">
                <a:solidFill>
                  <a:srgbClr val="262626"/>
                </a:solidFill>
                <a:latin typeface="Century Gothic" panose="020B0502020202020204" pitchFamily="34" charset="0"/>
              </a:defRPr>
            </a:lvl4pPr>
            <a:lvl5pPr algn="l" defTabSz="457200" rtl="0" eaLnBrk="0" fontAlgn="base" hangingPunct="0">
              <a:spcBef>
                <a:spcPct val="0"/>
              </a:spcBef>
              <a:spcAft>
                <a:spcPct val="0"/>
              </a:spcAft>
              <a:defRPr sz="3600">
                <a:solidFill>
                  <a:srgbClr val="262626"/>
                </a:solidFill>
                <a:latin typeface="Century Gothic" panose="020B0502020202020204" pitchFamily="34" charset="0"/>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eaLnBrk="1" hangingPunct="1"/>
            <a:r>
              <a:rPr lang="en-US" altLang="en-US" sz="2800" b="1" cap="none" dirty="0">
                <a:solidFill>
                  <a:schemeClr val="bg1"/>
                </a:solidFill>
                <a:latin typeface="Times New Roman" panose="02020603050405020304" pitchFamily="18" charset="0"/>
                <a:cs typeface="Times New Roman" panose="02020603050405020304" pitchFamily="18" charset="0"/>
              </a:rPr>
              <a:t>Farmer Registration:</a:t>
            </a:r>
            <a:br>
              <a:rPr lang="en-US" altLang="en-US" sz="2800" b="1" cap="none" dirty="0">
                <a:solidFill>
                  <a:schemeClr val="bg1"/>
                </a:solidFill>
                <a:latin typeface="Times New Roman" panose="02020603050405020304" pitchFamily="18" charset="0"/>
                <a:cs typeface="Times New Roman" panose="02020603050405020304" pitchFamily="18" charset="0"/>
              </a:rPr>
            </a:br>
            <a:endParaRPr lang="en-US" altLang="en-US" sz="2800" b="1" cap="none" dirty="0">
              <a:solidFill>
                <a:schemeClr val="bg1"/>
              </a:solidFill>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98813C0A-B26A-E386-D532-EECF6F2BCD88}"/>
              </a:ext>
            </a:extLst>
          </p:cNvPr>
          <p:cNvPicPr>
            <a:picLocks noChangeAspect="1"/>
          </p:cNvPicPr>
          <p:nvPr/>
        </p:nvPicPr>
        <p:blipFill>
          <a:blip r:embed="rId2"/>
          <a:stretch>
            <a:fillRect/>
          </a:stretch>
        </p:blipFill>
        <p:spPr>
          <a:xfrm>
            <a:off x="1502229" y="914400"/>
            <a:ext cx="9115974" cy="5383763"/>
          </a:xfrm>
          <a:prstGeom prst="rect">
            <a:avLst/>
          </a:prstGeom>
        </p:spPr>
      </p:pic>
    </p:spTree>
    <p:extLst>
      <p:ext uri="{BB962C8B-B14F-4D97-AF65-F5344CB8AC3E}">
        <p14:creationId xmlns:p14="http://schemas.microsoft.com/office/powerpoint/2010/main" val="17235519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6C12BE-0D5C-B887-7DA5-9220C24D10A6}"/>
              </a:ext>
            </a:extLst>
          </p:cNvPr>
          <p:cNvSpPr>
            <a:spLocks noGrp="1"/>
          </p:cNvSpPr>
          <p:nvPr>
            <p:ph type="title"/>
          </p:nvPr>
        </p:nvSpPr>
        <p:spPr>
          <a:xfrm>
            <a:off x="835091" y="0"/>
            <a:ext cx="9905998" cy="1478570"/>
          </a:xfrm>
        </p:spPr>
        <p:txBody>
          <a:bodyPr>
            <a:normAutofit/>
          </a:bodyPr>
          <a:lstStyle/>
          <a:p>
            <a:r>
              <a:rPr lang="en-IN" sz="2800" b="1" cap="none" dirty="0">
                <a:solidFill>
                  <a:schemeClr val="bg1"/>
                </a:solidFill>
                <a:latin typeface="Times New Roman" panose="02020603050405020304" pitchFamily="18" charset="0"/>
                <a:cs typeface="Times New Roman" panose="02020603050405020304" pitchFamily="18" charset="0"/>
              </a:rPr>
              <a:t>Farmer Login:</a:t>
            </a:r>
            <a:br>
              <a:rPr lang="en-IN" sz="2800" b="1" cap="none" dirty="0">
                <a:solidFill>
                  <a:schemeClr val="bg1"/>
                </a:solidFill>
                <a:latin typeface="Times New Roman" panose="02020603050405020304" pitchFamily="18" charset="0"/>
                <a:cs typeface="Times New Roman" panose="02020603050405020304" pitchFamily="18" charset="0"/>
              </a:rPr>
            </a:br>
            <a:endParaRPr lang="en-IN" sz="2800" b="1" cap="none" dirty="0">
              <a:solidFill>
                <a:schemeClr val="bg1"/>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CF5FD3FD-F135-060D-4BE3-11D15A264ACE}"/>
              </a:ext>
            </a:extLst>
          </p:cNvPr>
          <p:cNvPicPr>
            <a:picLocks noChangeAspect="1"/>
          </p:cNvPicPr>
          <p:nvPr/>
        </p:nvPicPr>
        <p:blipFill>
          <a:blip r:embed="rId2"/>
          <a:stretch>
            <a:fillRect/>
          </a:stretch>
        </p:blipFill>
        <p:spPr>
          <a:xfrm>
            <a:off x="1362269" y="830424"/>
            <a:ext cx="9741160" cy="5561045"/>
          </a:xfrm>
          <a:prstGeom prst="rect">
            <a:avLst/>
          </a:prstGeom>
        </p:spPr>
      </p:pic>
    </p:spTree>
    <p:extLst>
      <p:ext uri="{BB962C8B-B14F-4D97-AF65-F5344CB8AC3E}">
        <p14:creationId xmlns:p14="http://schemas.microsoft.com/office/powerpoint/2010/main" val="19735678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DC7041-703A-0AC9-CEF8-976E9871A6F7}"/>
              </a:ext>
            </a:extLst>
          </p:cNvPr>
          <p:cNvSpPr>
            <a:spLocks noGrp="1"/>
          </p:cNvSpPr>
          <p:nvPr>
            <p:ph type="title"/>
          </p:nvPr>
        </p:nvSpPr>
        <p:spPr>
          <a:xfrm>
            <a:off x="656140" y="137255"/>
            <a:ext cx="9905998" cy="1478570"/>
          </a:xfrm>
        </p:spPr>
        <p:txBody>
          <a:bodyPr>
            <a:normAutofit/>
          </a:bodyPr>
          <a:lstStyle/>
          <a:p>
            <a:r>
              <a:rPr lang="en-IN" sz="2800" b="1" cap="none" dirty="0">
                <a:solidFill>
                  <a:schemeClr val="bg1"/>
                </a:solidFill>
                <a:latin typeface="Times New Roman" panose="02020603050405020304" pitchFamily="18" charset="0"/>
                <a:cs typeface="Times New Roman" panose="02020603050405020304" pitchFamily="18" charset="0"/>
              </a:rPr>
              <a:t>Farmer List:</a:t>
            </a:r>
          </a:p>
        </p:txBody>
      </p:sp>
      <p:pic>
        <p:nvPicPr>
          <p:cNvPr id="4" name="Picture 3">
            <a:extLst>
              <a:ext uri="{FF2B5EF4-FFF2-40B4-BE49-F238E27FC236}">
                <a16:creationId xmlns:a16="http://schemas.microsoft.com/office/drawing/2014/main" id="{D9437F2F-F956-05EC-A4BD-366E2E9A1F6B}"/>
              </a:ext>
            </a:extLst>
          </p:cNvPr>
          <p:cNvPicPr>
            <a:picLocks noChangeAspect="1"/>
          </p:cNvPicPr>
          <p:nvPr/>
        </p:nvPicPr>
        <p:blipFill>
          <a:blip r:embed="rId2"/>
          <a:stretch>
            <a:fillRect/>
          </a:stretch>
        </p:blipFill>
        <p:spPr>
          <a:xfrm>
            <a:off x="1626685" y="1357803"/>
            <a:ext cx="8935453" cy="5012231"/>
          </a:xfrm>
          <a:prstGeom prst="rect">
            <a:avLst/>
          </a:prstGeom>
        </p:spPr>
      </p:pic>
    </p:spTree>
    <p:extLst>
      <p:ext uri="{BB962C8B-B14F-4D97-AF65-F5344CB8AC3E}">
        <p14:creationId xmlns:p14="http://schemas.microsoft.com/office/powerpoint/2010/main" val="10118077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3245BF3-B7A4-34F9-0CBE-35BEBCABD3E3}"/>
              </a:ext>
            </a:extLst>
          </p:cNvPr>
          <p:cNvSpPr>
            <a:spLocks noGrp="1"/>
          </p:cNvSpPr>
          <p:nvPr>
            <p:ph type="title"/>
          </p:nvPr>
        </p:nvSpPr>
        <p:spPr>
          <a:xfrm>
            <a:off x="629882" y="531910"/>
            <a:ext cx="9604375" cy="631825"/>
          </a:xfrm>
        </p:spPr>
        <p:txBody>
          <a:bodyPr>
            <a:normAutofit/>
          </a:bodyPr>
          <a:lstStyle/>
          <a:p>
            <a:pPr eaLnBrk="1" hangingPunct="1">
              <a:defRPr/>
            </a:pPr>
            <a:r>
              <a:rPr lang="en-US" sz="2800" b="1" dirty="0">
                <a:solidFill>
                  <a:schemeClr val="bg1"/>
                </a:solidFill>
                <a:latin typeface="Times New Roman" panose="02020603050405020304" pitchFamily="18" charset="0"/>
                <a:cs typeface="Times New Roman" panose="02020603050405020304" pitchFamily="18" charset="0"/>
              </a:rPr>
              <a:t>Future Updates :</a:t>
            </a:r>
          </a:p>
        </p:txBody>
      </p:sp>
      <p:sp>
        <p:nvSpPr>
          <p:cNvPr id="25602" name="Content Placeholder 6">
            <a:extLst>
              <a:ext uri="{FF2B5EF4-FFF2-40B4-BE49-F238E27FC236}">
                <a16:creationId xmlns:a16="http://schemas.microsoft.com/office/drawing/2014/main" id="{058C3884-736A-A69B-2D96-04248A604AD0}"/>
              </a:ext>
            </a:extLst>
          </p:cNvPr>
          <p:cNvSpPr>
            <a:spLocks noGrp="1" noChangeArrowheads="1"/>
          </p:cNvSpPr>
          <p:nvPr>
            <p:ph idx="1"/>
          </p:nvPr>
        </p:nvSpPr>
        <p:spPr>
          <a:xfrm>
            <a:off x="702874" y="1475046"/>
            <a:ext cx="9905999" cy="3541714"/>
          </a:xfrm>
        </p:spPr>
        <p:txBody>
          <a:bodyPr>
            <a:normAutofit/>
          </a:bodyPr>
          <a:lstStyle/>
          <a:p>
            <a:pPr algn="just" eaLnBrk="1" hangingPunct="1"/>
            <a:r>
              <a:rPr lang="en-US" altLang="en-US" sz="2000" dirty="0">
                <a:solidFill>
                  <a:schemeClr val="bg1"/>
                </a:solidFill>
                <a:latin typeface="Times New Roman" panose="02020603050405020304" pitchFamily="18" charset="0"/>
                <a:cs typeface="Times New Roman" panose="02020603050405020304" pitchFamily="18" charset="0"/>
              </a:rPr>
              <a:t>Text Message updates</a:t>
            </a:r>
          </a:p>
          <a:p>
            <a:pPr algn="just" eaLnBrk="1" hangingPunct="1"/>
            <a:r>
              <a:rPr lang="en-US" altLang="en-US" sz="2000" dirty="0">
                <a:solidFill>
                  <a:schemeClr val="bg1"/>
                </a:solidFill>
                <a:latin typeface="Times New Roman" panose="02020603050405020304" pitchFamily="18" charset="0"/>
                <a:cs typeface="Times New Roman" panose="02020603050405020304" pitchFamily="18" charset="0"/>
              </a:rPr>
              <a:t>QR Code for Payment.</a:t>
            </a:r>
          </a:p>
          <a:p>
            <a:pPr algn="just" eaLnBrk="1" hangingPunct="1"/>
            <a:r>
              <a:rPr lang="en-US" altLang="en-US" sz="2000" dirty="0">
                <a:solidFill>
                  <a:schemeClr val="bg1"/>
                </a:solidFill>
                <a:latin typeface="Times New Roman" panose="02020603050405020304" pitchFamily="18" charset="0"/>
                <a:cs typeface="Times New Roman" panose="02020603050405020304" pitchFamily="18" charset="0"/>
              </a:rPr>
              <a:t>Real Time Tracking</a:t>
            </a:r>
          </a:p>
          <a:p>
            <a:pPr algn="just" eaLnBrk="1" hangingPunct="1"/>
            <a:r>
              <a:rPr lang="en-US" altLang="en-US" sz="2000" dirty="0">
                <a:solidFill>
                  <a:schemeClr val="bg1"/>
                </a:solidFill>
                <a:latin typeface="Times New Roman" panose="02020603050405020304" pitchFamily="18" charset="0"/>
                <a:cs typeface="Times New Roman" panose="02020603050405020304" pitchFamily="18" charset="0"/>
              </a:rPr>
              <a:t>Email Updates</a:t>
            </a:r>
          </a:p>
        </p:txBody>
      </p:sp>
    </p:spTree>
  </p:cSld>
  <p:clrMapOvr>
    <a:masterClrMapping/>
  </p:clrMapOvr>
  <p:transition>
    <p:cu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FF71F-4FA2-9ECD-EA9E-46D0090D4C80}"/>
              </a:ext>
            </a:extLst>
          </p:cNvPr>
          <p:cNvSpPr>
            <a:spLocks noGrp="1"/>
          </p:cNvSpPr>
          <p:nvPr>
            <p:ph type="title"/>
          </p:nvPr>
        </p:nvSpPr>
        <p:spPr>
          <a:xfrm>
            <a:off x="508584" y="434937"/>
            <a:ext cx="9604375" cy="584200"/>
          </a:xfrm>
        </p:spPr>
        <p:txBody>
          <a:bodyPr>
            <a:normAutofit/>
          </a:bodyPr>
          <a:lstStyle/>
          <a:p>
            <a:pPr eaLnBrk="1" hangingPunct="1">
              <a:defRPr/>
            </a:pPr>
            <a:r>
              <a:rPr lang="en-US" sz="2800" b="1" dirty="0">
                <a:solidFill>
                  <a:schemeClr val="bg1"/>
                </a:solidFill>
                <a:latin typeface="Times New Roman" panose="02020603050405020304" pitchFamily="18" charset="0"/>
                <a:cs typeface="Times New Roman" panose="02020603050405020304" pitchFamily="18" charset="0"/>
              </a:rPr>
              <a:t>Overview :</a:t>
            </a:r>
          </a:p>
        </p:txBody>
      </p:sp>
      <p:sp>
        <p:nvSpPr>
          <p:cNvPr id="13314" name="Content Placeholder 6">
            <a:extLst>
              <a:ext uri="{FF2B5EF4-FFF2-40B4-BE49-F238E27FC236}">
                <a16:creationId xmlns:a16="http://schemas.microsoft.com/office/drawing/2014/main" id="{AD26D96E-2CB5-2C65-849D-62EC9C162274}"/>
              </a:ext>
            </a:extLst>
          </p:cNvPr>
          <p:cNvSpPr>
            <a:spLocks noGrp="1" noChangeArrowheads="1"/>
          </p:cNvSpPr>
          <p:nvPr>
            <p:ph idx="1"/>
          </p:nvPr>
        </p:nvSpPr>
        <p:spPr>
          <a:xfrm>
            <a:off x="639211" y="1306804"/>
            <a:ext cx="9604375" cy="4008438"/>
          </a:xfrm>
        </p:spPr>
        <p:txBody>
          <a:bodyPr>
            <a:normAutofit/>
          </a:bodyPr>
          <a:lstStyle/>
          <a:p>
            <a:pPr eaLnBrk="1" hangingPunct="1"/>
            <a:r>
              <a:rPr lang="en-US" altLang="en-US" sz="2000" dirty="0">
                <a:solidFill>
                  <a:schemeClr val="bg1"/>
                </a:solidFill>
                <a:latin typeface="Times New Roman" panose="02020603050405020304" pitchFamily="18" charset="0"/>
                <a:cs typeface="Times New Roman" panose="02020603050405020304" pitchFamily="18" charset="0"/>
              </a:rPr>
              <a:t>Introduction</a:t>
            </a:r>
          </a:p>
          <a:p>
            <a:pPr eaLnBrk="1" hangingPunct="1"/>
            <a:r>
              <a:rPr lang="en-US" altLang="en-US" sz="2000" dirty="0">
                <a:solidFill>
                  <a:schemeClr val="bg1"/>
                </a:solidFill>
                <a:latin typeface="Times New Roman" panose="02020603050405020304" pitchFamily="18" charset="0"/>
                <a:cs typeface="Times New Roman" panose="02020603050405020304" pitchFamily="18" charset="0"/>
              </a:rPr>
              <a:t>Aim of Project</a:t>
            </a:r>
          </a:p>
          <a:p>
            <a:pPr eaLnBrk="1" hangingPunct="1"/>
            <a:r>
              <a:rPr lang="en-US" altLang="en-US" sz="2000" dirty="0">
                <a:solidFill>
                  <a:schemeClr val="bg1"/>
                </a:solidFill>
                <a:latin typeface="Times New Roman" panose="02020603050405020304" pitchFamily="18" charset="0"/>
                <a:cs typeface="Times New Roman" panose="02020603050405020304" pitchFamily="18" charset="0"/>
              </a:rPr>
              <a:t>Purpose and Solution</a:t>
            </a:r>
          </a:p>
          <a:p>
            <a:pPr eaLnBrk="1" hangingPunct="1"/>
            <a:r>
              <a:rPr lang="en-US" altLang="en-US" sz="2000" dirty="0">
                <a:solidFill>
                  <a:schemeClr val="bg1"/>
                </a:solidFill>
                <a:latin typeface="Times New Roman" panose="02020603050405020304" pitchFamily="18" charset="0"/>
                <a:cs typeface="Times New Roman" panose="02020603050405020304" pitchFamily="18" charset="0"/>
              </a:rPr>
              <a:t>ER – Diagram </a:t>
            </a:r>
          </a:p>
          <a:p>
            <a:pPr eaLnBrk="1" hangingPunct="1"/>
            <a:r>
              <a:rPr lang="en-US" altLang="en-US" sz="2000" dirty="0">
                <a:solidFill>
                  <a:schemeClr val="bg1"/>
                </a:solidFill>
                <a:latin typeface="Times New Roman" panose="02020603050405020304" pitchFamily="18" charset="0"/>
                <a:cs typeface="Times New Roman" panose="02020603050405020304" pitchFamily="18" charset="0"/>
              </a:rPr>
              <a:t>Software Used for Development</a:t>
            </a:r>
          </a:p>
          <a:p>
            <a:pPr eaLnBrk="1" hangingPunct="1"/>
            <a:r>
              <a:rPr lang="en-US" altLang="en-US" sz="2000" dirty="0">
                <a:solidFill>
                  <a:schemeClr val="bg1"/>
                </a:solidFill>
                <a:latin typeface="Times New Roman" panose="02020603050405020304" pitchFamily="18" charset="0"/>
                <a:cs typeface="Times New Roman" panose="02020603050405020304" pitchFamily="18" charset="0"/>
              </a:rPr>
              <a:t>Overview of the software and Frameworks used</a:t>
            </a:r>
          </a:p>
          <a:p>
            <a:pPr eaLnBrk="1" hangingPunct="1"/>
            <a:r>
              <a:rPr lang="en-US" altLang="en-US" sz="2000" dirty="0">
                <a:solidFill>
                  <a:schemeClr val="bg1"/>
                </a:solidFill>
                <a:latin typeface="Times New Roman" panose="02020603050405020304" pitchFamily="18" charset="0"/>
                <a:cs typeface="Times New Roman" panose="02020603050405020304" pitchFamily="18" charset="0"/>
              </a:rPr>
              <a:t>Future Upgradation</a:t>
            </a:r>
          </a:p>
          <a:p>
            <a:pPr eaLnBrk="1" hangingPunct="1"/>
            <a:r>
              <a:rPr lang="en-US" altLang="en-US" sz="2000" dirty="0">
                <a:solidFill>
                  <a:schemeClr val="bg1"/>
                </a:solidFill>
                <a:latin typeface="Times New Roman" panose="02020603050405020304" pitchFamily="18" charset="0"/>
                <a:cs typeface="Times New Roman" panose="02020603050405020304" pitchFamily="18" charset="0"/>
              </a:rPr>
              <a:t>Conclusion</a:t>
            </a:r>
          </a:p>
          <a:p>
            <a:pPr eaLnBrk="1" hangingPunct="1"/>
            <a:endParaRPr lang="en-US" altLang="en-US" dirty="0"/>
          </a:p>
          <a:p>
            <a:pPr eaLnBrk="1" hangingPunct="1"/>
            <a:endParaRPr lang="en-US" altLang="en-US" dirty="0"/>
          </a:p>
          <a:p>
            <a:pPr eaLnBrk="1" hangingPunct="1"/>
            <a:endParaRPr lang="en-US" altLang="en-US" dirty="0"/>
          </a:p>
          <a:p>
            <a:pPr eaLnBrk="1" hangingPunct="1"/>
            <a:endParaRPr lang="en-US" altLang="en-US" dirty="0"/>
          </a:p>
        </p:txBody>
      </p:sp>
      <p:pic>
        <p:nvPicPr>
          <p:cNvPr id="1028" name="Picture 4">
            <a:extLst>
              <a:ext uri="{FF2B5EF4-FFF2-40B4-BE49-F238E27FC236}">
                <a16:creationId xmlns:a16="http://schemas.microsoft.com/office/drawing/2014/main" id="{ADA9BAA0-8310-905B-AF3E-2068955B2DB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28446" y="0"/>
            <a:ext cx="3163554" cy="101913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circl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D1F127-8B6C-B478-0015-A71292747AA6}"/>
              </a:ext>
            </a:extLst>
          </p:cNvPr>
          <p:cNvSpPr>
            <a:spLocks noGrp="1"/>
          </p:cNvSpPr>
          <p:nvPr>
            <p:ph type="title"/>
          </p:nvPr>
        </p:nvSpPr>
        <p:spPr>
          <a:xfrm>
            <a:off x="786850" y="65577"/>
            <a:ext cx="9905998" cy="1478570"/>
          </a:xfrm>
        </p:spPr>
        <p:txBody>
          <a:bodyPr>
            <a:normAutofit/>
          </a:bodyPr>
          <a:lstStyle/>
          <a:p>
            <a:pPr eaLnBrk="1" hangingPunct="1">
              <a:defRPr/>
            </a:pPr>
            <a:br>
              <a:rPr lang="en-US" sz="2800" b="1" dirty="0">
                <a:solidFill>
                  <a:schemeClr val="bg1"/>
                </a:solidFill>
                <a:latin typeface="Times New Roman" panose="02020603050405020304" pitchFamily="18" charset="0"/>
                <a:cs typeface="Times New Roman" panose="02020603050405020304" pitchFamily="18" charset="0"/>
              </a:rPr>
            </a:br>
            <a:r>
              <a:rPr lang="en-US" sz="2800" b="1" dirty="0">
                <a:solidFill>
                  <a:schemeClr val="bg1"/>
                </a:solidFill>
                <a:latin typeface="Times New Roman" panose="02020603050405020304" pitchFamily="18" charset="0"/>
                <a:cs typeface="Times New Roman" panose="02020603050405020304" pitchFamily="18" charset="0"/>
              </a:rPr>
              <a:t>conclusion :</a:t>
            </a:r>
          </a:p>
        </p:txBody>
      </p:sp>
      <p:sp>
        <p:nvSpPr>
          <p:cNvPr id="3" name="Content Placeholder 2">
            <a:extLst>
              <a:ext uri="{FF2B5EF4-FFF2-40B4-BE49-F238E27FC236}">
                <a16:creationId xmlns:a16="http://schemas.microsoft.com/office/drawing/2014/main" id="{4F2B130E-69BF-43E0-FD02-6D64210B707F}"/>
              </a:ext>
            </a:extLst>
          </p:cNvPr>
          <p:cNvSpPr>
            <a:spLocks noGrp="1"/>
          </p:cNvSpPr>
          <p:nvPr>
            <p:ph idx="1"/>
          </p:nvPr>
        </p:nvSpPr>
        <p:spPr>
          <a:xfrm>
            <a:off x="832886" y="1544147"/>
            <a:ext cx="10709081" cy="4037013"/>
          </a:xfrm>
        </p:spPr>
        <p:txBody>
          <a:bodyPr>
            <a:normAutofit/>
          </a:bodyPr>
          <a:lstStyle/>
          <a:p>
            <a:pPr algn="just" eaLnBrk="1" hangingPunct="1">
              <a:buSzTx/>
              <a:defRPr/>
            </a:pPr>
            <a:r>
              <a:rPr lang="en-US" sz="2000" dirty="0">
                <a:solidFill>
                  <a:schemeClr val="bg1"/>
                </a:solidFill>
                <a:latin typeface="Times New Roman" panose="02020603050405020304" pitchFamily="18" charset="0"/>
                <a:cs typeface="Times New Roman" panose="02020603050405020304" pitchFamily="18" charset="0"/>
              </a:rPr>
              <a:t>In conclusion, the Transportation project aims to provide Transportation service to the farmers and merchants. By providing transportation service to the farmers and merchants we pickup their goods and seeds from pickup location and delivered to delivery Locations.  </a:t>
            </a:r>
          </a:p>
          <a:p>
            <a:pPr marL="0" indent="0" algn="r" eaLnBrk="1" hangingPunct="1">
              <a:buSzTx/>
              <a:buFont typeface="Arial" panose="020B0604020202020204" pitchFamily="34" charset="0"/>
              <a:buNone/>
              <a:defRPr/>
            </a:pPr>
            <a:r>
              <a:rPr lang="en-US" sz="2000" dirty="0">
                <a:solidFill>
                  <a:schemeClr val="bg1"/>
                </a:solidFill>
                <a:latin typeface="Times New Roman" panose="02020603050405020304" pitchFamily="18" charset="0"/>
                <a:cs typeface="Times New Roman" panose="02020603050405020304" pitchFamily="18" charset="0"/>
              </a:rPr>
              <a:t>…THANK YOU</a:t>
            </a:r>
          </a:p>
        </p:txBody>
      </p:sp>
    </p:spTree>
  </p:cSld>
  <p:clrMapOvr>
    <a:masterClrMapping/>
  </p:clrMapOvr>
  <p:transition spd="med">
    <p:pull/>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E84CCC-A179-9FE8-EE1A-B6C01C251D51}"/>
              </a:ext>
            </a:extLst>
          </p:cNvPr>
          <p:cNvSpPr>
            <a:spLocks noGrp="1"/>
          </p:cNvSpPr>
          <p:nvPr>
            <p:ph type="title"/>
          </p:nvPr>
        </p:nvSpPr>
        <p:spPr>
          <a:xfrm>
            <a:off x="693868" y="618899"/>
            <a:ext cx="10660062" cy="712787"/>
          </a:xfrm>
        </p:spPr>
        <p:txBody>
          <a:bodyPr>
            <a:normAutofit/>
          </a:bodyPr>
          <a:lstStyle/>
          <a:p>
            <a:pPr eaLnBrk="1" fontAlgn="auto" hangingPunct="1">
              <a:spcAft>
                <a:spcPts val="0"/>
              </a:spcAft>
              <a:defRPr/>
            </a:pPr>
            <a:r>
              <a:rPr lang="en-US" sz="2800" b="1" dirty="0">
                <a:solidFill>
                  <a:schemeClr val="bg1"/>
                </a:solidFill>
                <a:latin typeface="Times New Roman" panose="02020603050405020304" pitchFamily="18" charset="0"/>
                <a:cs typeface="Times New Roman" panose="02020603050405020304" pitchFamily="18" charset="0"/>
              </a:rPr>
              <a:t>INTRODUCTION:</a:t>
            </a:r>
          </a:p>
        </p:txBody>
      </p:sp>
      <p:sp>
        <p:nvSpPr>
          <p:cNvPr id="14338" name="Content Placeholder 6">
            <a:extLst>
              <a:ext uri="{FF2B5EF4-FFF2-40B4-BE49-F238E27FC236}">
                <a16:creationId xmlns:a16="http://schemas.microsoft.com/office/drawing/2014/main" id="{8D04F964-C3E7-5744-2AA6-1495F6318C4E}"/>
              </a:ext>
            </a:extLst>
          </p:cNvPr>
          <p:cNvSpPr>
            <a:spLocks noGrp="1" noChangeArrowheads="1"/>
          </p:cNvSpPr>
          <p:nvPr>
            <p:ph idx="1"/>
          </p:nvPr>
        </p:nvSpPr>
        <p:spPr>
          <a:xfrm>
            <a:off x="561749" y="1443788"/>
            <a:ext cx="9832553" cy="4244975"/>
          </a:xfrm>
        </p:spPr>
        <p:txBody>
          <a:bodyPr>
            <a:normAutofit/>
          </a:bodyPr>
          <a:lstStyle/>
          <a:p>
            <a:pPr eaLnBrk="1" hangingPunct="1"/>
            <a:r>
              <a:rPr lang="en-US" altLang="en-US" sz="2000" dirty="0">
                <a:solidFill>
                  <a:schemeClr val="bg1"/>
                </a:solidFill>
                <a:latin typeface="Times New Roman" panose="02020603050405020304" pitchFamily="18" charset="0"/>
                <a:cs typeface="Times New Roman" panose="02020603050405020304" pitchFamily="18" charset="0"/>
              </a:rPr>
              <a:t>The main purpose of our transportation system is to provide transportation service to the farmers and merchants. After the data has been fed into the database, Our role is to provide vehicle for transport of goods and seeds of farmers and merchants.</a:t>
            </a:r>
          </a:p>
        </p:txBody>
      </p:sp>
    </p:spTree>
    <p:extLst>
      <p:ext uri="{BB962C8B-B14F-4D97-AF65-F5344CB8AC3E}">
        <p14:creationId xmlns:p14="http://schemas.microsoft.com/office/powerpoint/2010/main" val="69859014"/>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E84CCC-A179-9FE8-EE1A-B6C01C251D51}"/>
              </a:ext>
            </a:extLst>
          </p:cNvPr>
          <p:cNvSpPr>
            <a:spLocks noGrp="1"/>
          </p:cNvSpPr>
          <p:nvPr>
            <p:ph type="title"/>
          </p:nvPr>
        </p:nvSpPr>
        <p:spPr>
          <a:xfrm>
            <a:off x="693868" y="618899"/>
            <a:ext cx="10660062" cy="712787"/>
          </a:xfrm>
        </p:spPr>
        <p:txBody>
          <a:bodyPr>
            <a:normAutofit/>
          </a:bodyPr>
          <a:lstStyle/>
          <a:p>
            <a:pPr eaLnBrk="1" fontAlgn="auto" hangingPunct="1">
              <a:spcAft>
                <a:spcPts val="0"/>
              </a:spcAft>
              <a:defRPr/>
            </a:pPr>
            <a:r>
              <a:rPr lang="en-US" sz="2800" b="1" dirty="0">
                <a:solidFill>
                  <a:schemeClr val="bg1"/>
                </a:solidFill>
                <a:latin typeface="Times New Roman" panose="02020603050405020304" pitchFamily="18" charset="0"/>
                <a:cs typeface="Times New Roman" panose="02020603050405020304" pitchFamily="18" charset="0"/>
              </a:rPr>
              <a:t>Aim  of Project :</a:t>
            </a:r>
          </a:p>
        </p:txBody>
      </p:sp>
      <p:sp>
        <p:nvSpPr>
          <p:cNvPr id="14338" name="Content Placeholder 6">
            <a:extLst>
              <a:ext uri="{FF2B5EF4-FFF2-40B4-BE49-F238E27FC236}">
                <a16:creationId xmlns:a16="http://schemas.microsoft.com/office/drawing/2014/main" id="{8D04F964-C3E7-5744-2AA6-1495F6318C4E}"/>
              </a:ext>
            </a:extLst>
          </p:cNvPr>
          <p:cNvSpPr>
            <a:spLocks noGrp="1" noChangeArrowheads="1"/>
          </p:cNvSpPr>
          <p:nvPr>
            <p:ph idx="1"/>
          </p:nvPr>
        </p:nvSpPr>
        <p:spPr>
          <a:xfrm>
            <a:off x="561749" y="1443788"/>
            <a:ext cx="6542087" cy="4244975"/>
          </a:xfrm>
        </p:spPr>
        <p:txBody>
          <a:bodyPr>
            <a:normAutofit/>
          </a:bodyPr>
          <a:lstStyle/>
          <a:p>
            <a:pPr eaLnBrk="1" hangingPunct="1"/>
            <a:r>
              <a:rPr lang="en-US" altLang="en-US" sz="2000" dirty="0">
                <a:solidFill>
                  <a:schemeClr val="bg1"/>
                </a:solidFill>
                <a:latin typeface="Times New Roman" panose="02020603050405020304" pitchFamily="18" charset="0"/>
              </a:rPr>
              <a:t>As in the modern era we all know that there are many issues related to the transportation services for farmers to carry their goods from farm to market.</a:t>
            </a:r>
          </a:p>
          <a:p>
            <a:pPr eaLnBrk="1" hangingPunct="1"/>
            <a:endParaRPr lang="en-US" altLang="en-US" sz="2000" dirty="0">
              <a:solidFill>
                <a:schemeClr val="bg1"/>
              </a:solidFill>
              <a:latin typeface="Times New Roman" panose="02020603050405020304" pitchFamily="18" charset="0"/>
            </a:endParaRPr>
          </a:p>
          <a:p>
            <a:pPr eaLnBrk="1" hangingPunct="1"/>
            <a:r>
              <a:rPr lang="en-US" altLang="en-US" sz="2000" dirty="0">
                <a:solidFill>
                  <a:schemeClr val="bg1"/>
                </a:solidFill>
                <a:latin typeface="Times New Roman" panose="02020603050405020304" pitchFamily="18" charset="0"/>
              </a:rPr>
              <a:t>So our project is based on the same concept of providing transportation service to the farmers and merchants</a:t>
            </a:r>
            <a:endParaRPr lang="en-US" altLang="en-US" sz="2000" dirty="0">
              <a:solidFill>
                <a:schemeClr val="bg1"/>
              </a:solidFill>
              <a:latin typeface="Times New Roman" panose="02020603050405020304" pitchFamily="18" charset="0"/>
              <a:cs typeface="Times New Roman" panose="02020603050405020304" pitchFamily="18" charset="0"/>
            </a:endParaRPr>
          </a:p>
        </p:txBody>
      </p:sp>
      <p:pic>
        <p:nvPicPr>
          <p:cNvPr id="2052" name="Picture 4">
            <a:extLst>
              <a:ext uri="{FF2B5EF4-FFF2-40B4-BE49-F238E27FC236}">
                <a16:creationId xmlns:a16="http://schemas.microsoft.com/office/drawing/2014/main" id="{C584A0D9-6275-EC83-C17D-22D02166A15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43537" y="1443788"/>
            <a:ext cx="3797551" cy="330467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F8F044-20AF-FFAC-5D5C-894FB6E7C54A}"/>
              </a:ext>
            </a:extLst>
          </p:cNvPr>
          <p:cNvSpPr>
            <a:spLocks noGrp="1"/>
          </p:cNvSpPr>
          <p:nvPr>
            <p:ph type="title"/>
          </p:nvPr>
        </p:nvSpPr>
        <p:spPr>
          <a:xfrm>
            <a:off x="1444625" y="798513"/>
            <a:ext cx="3273425" cy="1312862"/>
          </a:xfrm>
        </p:spPr>
        <p:txBody>
          <a:bodyPr>
            <a:normAutofit/>
          </a:bodyPr>
          <a:lstStyle/>
          <a:p>
            <a:pPr algn="ctr" eaLnBrk="1" fontAlgn="auto" hangingPunct="1">
              <a:spcAft>
                <a:spcPts val="0"/>
              </a:spcAft>
              <a:defRPr/>
            </a:pPr>
            <a:r>
              <a:rPr lang="en-US" sz="2800" b="1" dirty="0">
                <a:solidFill>
                  <a:schemeClr val="bg1"/>
                </a:solidFill>
                <a:latin typeface="Times New Roman" panose="02020603050405020304" pitchFamily="18" charset="0"/>
                <a:cs typeface="Times New Roman" panose="02020603050405020304" pitchFamily="18" charset="0"/>
              </a:rPr>
              <a:t>Purpose     : </a:t>
            </a:r>
          </a:p>
        </p:txBody>
      </p:sp>
      <p:sp>
        <p:nvSpPr>
          <p:cNvPr id="15362" name="Content Placeholder 2">
            <a:extLst>
              <a:ext uri="{FF2B5EF4-FFF2-40B4-BE49-F238E27FC236}">
                <a16:creationId xmlns:a16="http://schemas.microsoft.com/office/drawing/2014/main" id="{B696C337-7713-4BFC-8F44-1BF7499E6420}"/>
              </a:ext>
            </a:extLst>
          </p:cNvPr>
          <p:cNvSpPr>
            <a:spLocks noGrp="1" noChangeArrowheads="1"/>
          </p:cNvSpPr>
          <p:nvPr>
            <p:ph idx="1"/>
          </p:nvPr>
        </p:nvSpPr>
        <p:spPr>
          <a:xfrm>
            <a:off x="5222875" y="1254125"/>
            <a:ext cx="6011863" cy="2032000"/>
          </a:xfrm>
        </p:spPr>
        <p:txBody>
          <a:bodyPr/>
          <a:lstStyle/>
          <a:p>
            <a:pPr marL="0" indent="0" algn="just" eaLnBrk="1" hangingPunct="1">
              <a:buFont typeface="Arial" panose="020B0604020202020204" pitchFamily="34" charset="0"/>
              <a:buNone/>
            </a:pPr>
            <a:r>
              <a:rPr lang="en-US" altLang="en-US" sz="2000" dirty="0">
                <a:solidFill>
                  <a:schemeClr val="bg1"/>
                </a:solidFill>
                <a:latin typeface="Times New Roman" panose="02020603050405020304" pitchFamily="18" charset="0"/>
                <a:cs typeface="Times New Roman" panose="02020603050405020304" pitchFamily="18" charset="0"/>
              </a:rPr>
              <a:t>As we have seen that in Rular area farmers and merchants faces many Issues related to the transportation services at time of carrying their goods from rular to market area</a:t>
            </a:r>
          </a:p>
          <a:p>
            <a:pPr marL="0" indent="0" eaLnBrk="1" hangingPunct="1">
              <a:buFont typeface="Arial" panose="020B0604020202020204" pitchFamily="34" charset="0"/>
              <a:buNone/>
            </a:pPr>
            <a:endParaRPr lang="en-US" altLang="en-US" sz="2000" dirty="0">
              <a:solidFill>
                <a:schemeClr val="bg1"/>
              </a:solidFill>
              <a:latin typeface="Times New Roman" panose="02020603050405020304" pitchFamily="18" charset="0"/>
              <a:cs typeface="Times New Roman" panose="02020603050405020304" pitchFamily="18" charset="0"/>
            </a:endParaRPr>
          </a:p>
          <a:p>
            <a:pPr marL="0" indent="0" eaLnBrk="1" hangingPunct="1">
              <a:buFont typeface="Arial" panose="020B0604020202020204" pitchFamily="34" charset="0"/>
              <a:buNone/>
            </a:pPr>
            <a:endParaRPr lang="en-US" altLang="en-US" dirty="0"/>
          </a:p>
        </p:txBody>
      </p:sp>
      <p:sp>
        <p:nvSpPr>
          <p:cNvPr id="15363" name="Text Placeholder 3">
            <a:extLst>
              <a:ext uri="{FF2B5EF4-FFF2-40B4-BE49-F238E27FC236}">
                <a16:creationId xmlns:a16="http://schemas.microsoft.com/office/drawing/2014/main" id="{49C0DCBF-5050-B5BC-8582-2D7609E0A335}"/>
              </a:ext>
            </a:extLst>
          </p:cNvPr>
          <p:cNvSpPr>
            <a:spLocks noGrp="1" noChangeArrowheads="1"/>
          </p:cNvSpPr>
          <p:nvPr>
            <p:ph type="body" sz="half" idx="2"/>
          </p:nvPr>
        </p:nvSpPr>
        <p:spPr>
          <a:xfrm>
            <a:off x="1430338" y="3978275"/>
            <a:ext cx="3287712" cy="1476375"/>
          </a:xfrm>
        </p:spPr>
        <p:txBody>
          <a:bodyPr/>
          <a:lstStyle/>
          <a:p>
            <a:pPr algn="ctr" eaLnBrk="1" hangingPunct="1"/>
            <a:r>
              <a:rPr lang="en-US" altLang="en-US" sz="2800" b="1" dirty="0">
                <a:solidFill>
                  <a:schemeClr val="bg1"/>
                </a:solidFill>
                <a:latin typeface="Times New Roman" panose="02020603050405020304" pitchFamily="18" charset="0"/>
                <a:cs typeface="Times New Roman" panose="02020603050405020304" pitchFamily="18" charset="0"/>
              </a:rPr>
              <a:t>SOLUTION     :</a:t>
            </a:r>
          </a:p>
        </p:txBody>
      </p:sp>
      <p:sp>
        <p:nvSpPr>
          <p:cNvPr id="15364" name="TextBox 7">
            <a:extLst>
              <a:ext uri="{FF2B5EF4-FFF2-40B4-BE49-F238E27FC236}">
                <a16:creationId xmlns:a16="http://schemas.microsoft.com/office/drawing/2014/main" id="{8DC4FBBD-46F7-0CFC-C493-3FE3A70C975A}"/>
              </a:ext>
            </a:extLst>
          </p:cNvPr>
          <p:cNvSpPr txBox="1">
            <a:spLocks noChangeArrowheads="1"/>
          </p:cNvSpPr>
          <p:nvPr/>
        </p:nvSpPr>
        <p:spPr bwMode="auto">
          <a:xfrm>
            <a:off x="5222875" y="3286125"/>
            <a:ext cx="6011863" cy="20928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just">
              <a:lnSpc>
                <a:spcPct val="150000"/>
              </a:lnSpc>
            </a:pPr>
            <a:r>
              <a:rPr lang="en-US" altLang="en-US" sz="2000" dirty="0">
                <a:solidFill>
                  <a:schemeClr val="bg1"/>
                </a:solidFill>
                <a:latin typeface="Times New Roman" panose="02020603050405020304" pitchFamily="18" charset="0"/>
                <a:cs typeface="Times New Roman" panose="02020603050405020304" pitchFamily="18" charset="0"/>
              </a:rPr>
              <a:t>We have designed an website through which the farmer and merchant request for the transport service and then we provide transport service to them.</a:t>
            </a:r>
          </a:p>
          <a:p>
            <a:endParaRPr lang="en-US" altLang="en-US" sz="2000" dirty="0">
              <a:solidFill>
                <a:schemeClr val="bg1"/>
              </a:solidFill>
              <a:latin typeface="Times New Roman" panose="02020603050405020304" pitchFamily="18" charset="0"/>
              <a:cs typeface="Times New Roman" panose="02020603050405020304" pitchFamily="18" charset="0"/>
            </a:endParaRPr>
          </a:p>
          <a:p>
            <a:endParaRPr lang="en-US" altLang="en-US" sz="2000" dirty="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6883CC-8F62-5320-204F-A5E4B3FA7A38}"/>
              </a:ext>
            </a:extLst>
          </p:cNvPr>
          <p:cNvSpPr>
            <a:spLocks noGrp="1"/>
          </p:cNvSpPr>
          <p:nvPr>
            <p:ph type="title" idx="4294967295"/>
          </p:nvPr>
        </p:nvSpPr>
        <p:spPr>
          <a:xfrm>
            <a:off x="871538" y="280275"/>
            <a:ext cx="3598862" cy="434975"/>
          </a:xfrm>
        </p:spPr>
        <p:txBody>
          <a:bodyPr>
            <a:noAutofit/>
          </a:bodyPr>
          <a:lstStyle/>
          <a:p>
            <a:pPr eaLnBrk="1" hangingPunct="1">
              <a:defRPr/>
            </a:pPr>
            <a:r>
              <a:rPr lang="en-US" sz="2800" b="1" dirty="0">
                <a:solidFill>
                  <a:schemeClr val="bg1"/>
                </a:solidFill>
                <a:latin typeface="Times New Roman" panose="02020603050405020304" pitchFamily="18" charset="0"/>
                <a:cs typeface="Times New Roman" panose="02020603050405020304" pitchFamily="18" charset="0"/>
              </a:rPr>
              <a:t>ER – Diagram :</a:t>
            </a:r>
          </a:p>
        </p:txBody>
      </p:sp>
      <p:pic>
        <p:nvPicPr>
          <p:cNvPr id="5" name="Picture 4">
            <a:extLst>
              <a:ext uri="{FF2B5EF4-FFF2-40B4-BE49-F238E27FC236}">
                <a16:creationId xmlns:a16="http://schemas.microsoft.com/office/drawing/2014/main" id="{424CAD51-C8EF-D772-C33B-CF49BB9B1DB6}"/>
              </a:ext>
            </a:extLst>
          </p:cNvPr>
          <p:cNvPicPr>
            <a:picLocks noChangeAspect="1"/>
          </p:cNvPicPr>
          <p:nvPr/>
        </p:nvPicPr>
        <p:blipFill>
          <a:blip r:embed="rId2"/>
          <a:stretch>
            <a:fillRect/>
          </a:stretch>
        </p:blipFill>
        <p:spPr>
          <a:xfrm>
            <a:off x="871537" y="811764"/>
            <a:ext cx="10698421" cy="5486400"/>
          </a:xfrm>
          <a:prstGeom prst="rect">
            <a:avLst/>
          </a:prstGeom>
        </p:spPr>
      </p:pic>
    </p:spTree>
  </p:cSld>
  <p:clrMapOvr>
    <a:masterClrMapping/>
  </p:clrMapOvr>
  <p:transition spd="slow">
    <p:randomBar dir="vert"/>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808F0107-AA5F-8B3F-23E4-0F09C02F106E}"/>
              </a:ext>
            </a:extLst>
          </p:cNvPr>
          <p:cNvSpPr>
            <a:spLocks noGrp="1"/>
          </p:cNvSpPr>
          <p:nvPr>
            <p:ph type="title"/>
          </p:nvPr>
        </p:nvSpPr>
        <p:spPr>
          <a:xfrm>
            <a:off x="560614" y="497373"/>
            <a:ext cx="9607550" cy="654050"/>
          </a:xfrm>
        </p:spPr>
        <p:txBody>
          <a:bodyPr>
            <a:normAutofit/>
          </a:bodyPr>
          <a:lstStyle/>
          <a:p>
            <a:pPr eaLnBrk="1" fontAlgn="auto" hangingPunct="1">
              <a:spcAft>
                <a:spcPts val="0"/>
              </a:spcAft>
              <a:defRPr/>
            </a:pPr>
            <a:r>
              <a:rPr lang="en-US" sz="2800" b="1" dirty="0">
                <a:solidFill>
                  <a:schemeClr val="bg1"/>
                </a:solidFill>
                <a:latin typeface="Times New Roman" panose="02020603050405020304" pitchFamily="18" charset="0"/>
                <a:cs typeface="Times New Roman" panose="02020603050405020304" pitchFamily="18" charset="0"/>
              </a:rPr>
              <a:t>Software frameworks :</a:t>
            </a:r>
          </a:p>
        </p:txBody>
      </p:sp>
      <p:sp>
        <p:nvSpPr>
          <p:cNvPr id="9" name="Text Placeholder 8">
            <a:extLst>
              <a:ext uri="{FF2B5EF4-FFF2-40B4-BE49-F238E27FC236}">
                <a16:creationId xmlns:a16="http://schemas.microsoft.com/office/drawing/2014/main" id="{4B728D8F-3C27-44F3-3FFB-89F3FD6724D1}"/>
              </a:ext>
            </a:extLst>
          </p:cNvPr>
          <p:cNvSpPr>
            <a:spLocks noGrp="1"/>
          </p:cNvSpPr>
          <p:nvPr>
            <p:ph type="body" idx="1"/>
          </p:nvPr>
        </p:nvSpPr>
        <p:spPr>
          <a:xfrm>
            <a:off x="1009876" y="1542499"/>
            <a:ext cx="4645025" cy="541338"/>
          </a:xfrm>
        </p:spPr>
        <p:txBody>
          <a:bodyPr rtlCol="0">
            <a:normAutofit/>
          </a:bodyPr>
          <a:lstStyle/>
          <a:p>
            <a:pPr algn="ctr" eaLnBrk="1" fontAlgn="auto" hangingPunct="1">
              <a:spcAft>
                <a:spcPts val="0"/>
              </a:spcAft>
              <a:buSzTx/>
              <a:defRPr/>
            </a:pPr>
            <a:r>
              <a:rPr lang="en-US" sz="2000" b="1" dirty="0">
                <a:solidFill>
                  <a:schemeClr val="bg1"/>
                </a:solidFill>
                <a:latin typeface="Times New Roman" panose="02020603050405020304" pitchFamily="18" charset="0"/>
                <a:cs typeface="Times New Roman" panose="02020603050405020304" pitchFamily="18" charset="0"/>
              </a:rPr>
              <a:t>Back – end software</a:t>
            </a:r>
          </a:p>
        </p:txBody>
      </p:sp>
      <p:sp>
        <p:nvSpPr>
          <p:cNvPr id="11" name="Text Placeholder 10">
            <a:extLst>
              <a:ext uri="{FF2B5EF4-FFF2-40B4-BE49-F238E27FC236}">
                <a16:creationId xmlns:a16="http://schemas.microsoft.com/office/drawing/2014/main" id="{6C91C4C6-1584-BB00-8C57-329754A0A44C}"/>
              </a:ext>
            </a:extLst>
          </p:cNvPr>
          <p:cNvSpPr>
            <a:spLocks noGrp="1"/>
          </p:cNvSpPr>
          <p:nvPr>
            <p:ph type="body" sz="quarter" idx="3"/>
          </p:nvPr>
        </p:nvSpPr>
        <p:spPr>
          <a:xfrm>
            <a:off x="6247007" y="1682199"/>
            <a:ext cx="4645025" cy="401638"/>
          </a:xfrm>
        </p:spPr>
        <p:txBody>
          <a:bodyPr rtlCol="0">
            <a:normAutofit/>
          </a:bodyPr>
          <a:lstStyle/>
          <a:p>
            <a:pPr algn="ctr" eaLnBrk="1" fontAlgn="auto" hangingPunct="1">
              <a:spcAft>
                <a:spcPts val="0"/>
              </a:spcAft>
              <a:buSzTx/>
              <a:defRPr/>
            </a:pPr>
            <a:r>
              <a:rPr lang="en-US" sz="2000" b="1" dirty="0">
                <a:solidFill>
                  <a:schemeClr val="bg1"/>
                </a:solidFill>
                <a:latin typeface="Times New Roman" panose="02020603050405020304" pitchFamily="18" charset="0"/>
                <a:cs typeface="Times New Roman" panose="02020603050405020304" pitchFamily="18" charset="0"/>
              </a:rPr>
              <a:t>Front – end software</a:t>
            </a:r>
          </a:p>
        </p:txBody>
      </p:sp>
      <p:sp>
        <p:nvSpPr>
          <p:cNvPr id="17413" name="Content Placeholder 11">
            <a:extLst>
              <a:ext uri="{FF2B5EF4-FFF2-40B4-BE49-F238E27FC236}">
                <a16:creationId xmlns:a16="http://schemas.microsoft.com/office/drawing/2014/main" id="{6A5B3FB8-AC42-528B-7922-5C949A683B4A}"/>
              </a:ext>
            </a:extLst>
          </p:cNvPr>
          <p:cNvSpPr>
            <a:spLocks noGrp="1" noChangeArrowheads="1"/>
          </p:cNvSpPr>
          <p:nvPr>
            <p:ph sz="quarter" idx="4"/>
          </p:nvPr>
        </p:nvSpPr>
        <p:spPr>
          <a:xfrm>
            <a:off x="6972267" y="2206464"/>
            <a:ext cx="4192588" cy="3081337"/>
          </a:xfrm>
        </p:spPr>
        <p:txBody>
          <a:bodyPr>
            <a:normAutofit/>
          </a:bodyPr>
          <a:lstStyle/>
          <a:p>
            <a:pPr eaLnBrk="1" hangingPunct="1"/>
            <a:r>
              <a:rPr lang="en-US" altLang="en-US" sz="2000" dirty="0">
                <a:solidFill>
                  <a:schemeClr val="bg1"/>
                </a:solidFill>
                <a:latin typeface="Times New Roman" panose="02020603050405020304" pitchFamily="18" charset="0"/>
                <a:cs typeface="Times New Roman" panose="02020603050405020304" pitchFamily="18" charset="0"/>
              </a:rPr>
              <a:t>Angular JS:</a:t>
            </a:r>
          </a:p>
          <a:p>
            <a:pPr lvl="1" eaLnBrk="1" hangingPunct="1">
              <a:lnSpc>
                <a:spcPct val="150000"/>
              </a:lnSpc>
            </a:pPr>
            <a:r>
              <a:rPr lang="en-US" altLang="en-US" dirty="0">
                <a:solidFill>
                  <a:schemeClr val="bg1"/>
                </a:solidFill>
                <a:latin typeface="Times New Roman" panose="02020603050405020304" pitchFamily="18" charset="0"/>
                <a:cs typeface="Times New Roman" panose="02020603050405020304" pitchFamily="18" charset="0"/>
              </a:rPr>
              <a:t>HTML</a:t>
            </a:r>
          </a:p>
          <a:p>
            <a:pPr lvl="1" eaLnBrk="1" hangingPunct="1">
              <a:lnSpc>
                <a:spcPct val="150000"/>
              </a:lnSpc>
            </a:pPr>
            <a:r>
              <a:rPr lang="en-US" altLang="en-US" dirty="0">
                <a:solidFill>
                  <a:schemeClr val="bg1"/>
                </a:solidFill>
                <a:latin typeface="Times New Roman" panose="02020603050405020304" pitchFamily="18" charset="0"/>
                <a:cs typeface="Times New Roman" panose="02020603050405020304" pitchFamily="18" charset="0"/>
              </a:rPr>
              <a:t>CSS</a:t>
            </a:r>
          </a:p>
          <a:p>
            <a:pPr lvl="1" eaLnBrk="1" hangingPunct="1">
              <a:lnSpc>
                <a:spcPct val="150000"/>
              </a:lnSpc>
            </a:pPr>
            <a:r>
              <a:rPr lang="en-US" altLang="en-US" dirty="0">
                <a:solidFill>
                  <a:schemeClr val="bg1"/>
                </a:solidFill>
                <a:latin typeface="Times New Roman" panose="02020603050405020304" pitchFamily="18" charset="0"/>
                <a:cs typeface="Times New Roman" panose="02020603050405020304" pitchFamily="18" charset="0"/>
              </a:rPr>
              <a:t>JAVASCRIPT</a:t>
            </a:r>
          </a:p>
          <a:p>
            <a:pPr lvl="1" eaLnBrk="1" hangingPunct="1">
              <a:lnSpc>
                <a:spcPct val="150000"/>
              </a:lnSpc>
            </a:pPr>
            <a:r>
              <a:rPr lang="en-US" altLang="en-US" dirty="0">
                <a:solidFill>
                  <a:schemeClr val="bg1"/>
                </a:solidFill>
                <a:latin typeface="Times New Roman" panose="02020603050405020304" pitchFamily="18" charset="0"/>
                <a:cs typeface="Times New Roman" panose="02020603050405020304" pitchFamily="18" charset="0"/>
              </a:rPr>
              <a:t>TYPESCRIPT</a:t>
            </a:r>
          </a:p>
          <a:p>
            <a:pPr lvl="1" eaLnBrk="1" hangingPunct="1">
              <a:lnSpc>
                <a:spcPct val="150000"/>
              </a:lnSpc>
            </a:pPr>
            <a:r>
              <a:rPr lang="en-US" altLang="en-US" dirty="0">
                <a:solidFill>
                  <a:schemeClr val="bg1"/>
                </a:solidFill>
                <a:latin typeface="Times New Roman" panose="02020603050405020304" pitchFamily="18" charset="0"/>
                <a:cs typeface="Times New Roman" panose="02020603050405020304" pitchFamily="18" charset="0"/>
              </a:rPr>
              <a:t>BOOTSTRAP</a:t>
            </a:r>
          </a:p>
        </p:txBody>
      </p:sp>
      <p:sp>
        <p:nvSpPr>
          <p:cNvPr id="17414" name="TextBox 12">
            <a:extLst>
              <a:ext uri="{FF2B5EF4-FFF2-40B4-BE49-F238E27FC236}">
                <a16:creationId xmlns:a16="http://schemas.microsoft.com/office/drawing/2014/main" id="{4ADCC0D1-57F7-74C9-690D-B1000CD9F80E}"/>
              </a:ext>
            </a:extLst>
          </p:cNvPr>
          <p:cNvSpPr txBox="1">
            <a:spLocks noChangeArrowheads="1"/>
          </p:cNvSpPr>
          <p:nvPr/>
        </p:nvSpPr>
        <p:spPr bwMode="auto">
          <a:xfrm>
            <a:off x="1381708" y="2204244"/>
            <a:ext cx="2771775" cy="18836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Gill Sans MT" panose="020B0502020104020203" pitchFamily="34" charset="0"/>
              </a:defRPr>
            </a:lvl1pPr>
            <a:lvl2pPr marL="800100" indent="-342900" eaLnBrk="0" hangingPunct="0">
              <a:defRPr>
                <a:solidFill>
                  <a:schemeClr val="tx1"/>
                </a:solidFill>
                <a:latin typeface="Gill Sans MT" panose="020B0502020104020203" pitchFamily="34" charset="0"/>
              </a:defRPr>
            </a:lvl2pPr>
            <a:lvl3pPr eaLnBrk="0" hangingPunct="0">
              <a:defRPr>
                <a:solidFill>
                  <a:schemeClr val="tx1"/>
                </a:solidFill>
                <a:latin typeface="Gill Sans MT" panose="020B0502020104020203" pitchFamily="34" charset="0"/>
              </a:defRPr>
            </a:lvl3pPr>
            <a:lvl4pPr eaLnBrk="0" hangingPunct="0">
              <a:defRPr>
                <a:solidFill>
                  <a:schemeClr val="tx1"/>
                </a:solidFill>
                <a:latin typeface="Gill Sans MT" panose="020B0502020104020203" pitchFamily="34" charset="0"/>
              </a:defRPr>
            </a:lvl4pPr>
            <a:lvl5pPr eaLnBrk="0" hangingPunct="0">
              <a:defRPr>
                <a:solidFill>
                  <a:schemeClr val="tx1"/>
                </a:solidFill>
                <a:latin typeface="Gill Sans MT" panose="020B0502020104020203" pitchFamily="34" charset="0"/>
              </a:defRPr>
            </a:lvl5pPr>
            <a:lvl6pPr defTabSz="457200" eaLnBrk="0" fontAlgn="base" hangingPunct="0">
              <a:spcBef>
                <a:spcPct val="0"/>
              </a:spcBef>
              <a:spcAft>
                <a:spcPct val="0"/>
              </a:spcAft>
              <a:defRPr>
                <a:solidFill>
                  <a:schemeClr val="tx1"/>
                </a:solidFill>
                <a:latin typeface="Gill Sans MT" panose="020B0502020104020203" pitchFamily="34" charset="0"/>
              </a:defRPr>
            </a:lvl6pPr>
            <a:lvl7pPr defTabSz="457200" eaLnBrk="0" fontAlgn="base" hangingPunct="0">
              <a:spcBef>
                <a:spcPct val="0"/>
              </a:spcBef>
              <a:spcAft>
                <a:spcPct val="0"/>
              </a:spcAft>
              <a:defRPr>
                <a:solidFill>
                  <a:schemeClr val="tx1"/>
                </a:solidFill>
                <a:latin typeface="Gill Sans MT" panose="020B0502020104020203" pitchFamily="34" charset="0"/>
              </a:defRPr>
            </a:lvl7pPr>
            <a:lvl8pPr defTabSz="457200" eaLnBrk="0" fontAlgn="base" hangingPunct="0">
              <a:spcBef>
                <a:spcPct val="0"/>
              </a:spcBef>
              <a:spcAft>
                <a:spcPct val="0"/>
              </a:spcAft>
              <a:defRPr>
                <a:solidFill>
                  <a:schemeClr val="tx1"/>
                </a:solidFill>
                <a:latin typeface="Gill Sans MT" panose="020B0502020104020203" pitchFamily="34" charset="0"/>
              </a:defRPr>
            </a:lvl8pPr>
            <a:lvl9pPr defTabSz="457200" eaLnBrk="0" fontAlgn="base" hangingPunct="0">
              <a:spcBef>
                <a:spcPct val="0"/>
              </a:spcBef>
              <a:spcAft>
                <a:spcPct val="0"/>
              </a:spcAft>
              <a:defRPr>
                <a:solidFill>
                  <a:schemeClr val="tx1"/>
                </a:solidFill>
                <a:latin typeface="Gill Sans MT" panose="020B0502020104020203" pitchFamily="34" charset="0"/>
              </a:defRPr>
            </a:lvl9pPr>
          </a:lstStyle>
          <a:p>
            <a:pPr lvl="1" eaLnBrk="1" hangingPunct="1">
              <a:lnSpc>
                <a:spcPct val="150000"/>
              </a:lnSpc>
              <a:buFont typeface="Arial" panose="020B0604020202020204" pitchFamily="34" charset="0"/>
              <a:buChar char="•"/>
            </a:pPr>
            <a:r>
              <a:rPr lang="en-US" altLang="en-US" sz="2000" dirty="0">
                <a:solidFill>
                  <a:schemeClr val="bg1"/>
                </a:solidFill>
                <a:latin typeface="Times New Roman" panose="02020603050405020304" pitchFamily="18" charset="0"/>
                <a:cs typeface="Times New Roman" panose="02020603050405020304" pitchFamily="18" charset="0"/>
              </a:rPr>
              <a:t>My – SQL </a:t>
            </a:r>
          </a:p>
          <a:p>
            <a:pPr lvl="1" eaLnBrk="1" hangingPunct="1">
              <a:lnSpc>
                <a:spcPct val="150000"/>
              </a:lnSpc>
              <a:buFont typeface="Arial" panose="020B0604020202020204" pitchFamily="34" charset="0"/>
              <a:buChar char="•"/>
            </a:pPr>
            <a:r>
              <a:rPr lang="en-US" altLang="en-US" sz="2000" dirty="0">
                <a:solidFill>
                  <a:schemeClr val="bg1"/>
                </a:solidFill>
                <a:latin typeface="Times New Roman" panose="02020603050405020304" pitchFamily="18" charset="0"/>
                <a:cs typeface="Times New Roman" panose="02020603050405020304" pitchFamily="18" charset="0"/>
              </a:rPr>
              <a:t>JPA</a:t>
            </a:r>
          </a:p>
          <a:p>
            <a:pPr lvl="1" eaLnBrk="1" hangingPunct="1">
              <a:lnSpc>
                <a:spcPct val="150000"/>
              </a:lnSpc>
              <a:buFont typeface="Arial" panose="020B0604020202020204" pitchFamily="34" charset="0"/>
              <a:buChar char="•"/>
            </a:pPr>
            <a:r>
              <a:rPr lang="en-US" altLang="en-US" sz="2000" dirty="0">
                <a:solidFill>
                  <a:schemeClr val="bg1"/>
                </a:solidFill>
                <a:latin typeface="Times New Roman" panose="02020603050405020304" pitchFamily="18" charset="0"/>
                <a:cs typeface="Times New Roman" panose="02020603050405020304" pitchFamily="18" charset="0"/>
              </a:rPr>
              <a:t>Spring boot</a:t>
            </a:r>
          </a:p>
          <a:p>
            <a:pPr lvl="1" eaLnBrk="1" hangingPunct="1">
              <a:lnSpc>
                <a:spcPct val="150000"/>
              </a:lnSpc>
              <a:buFont typeface="Arial" panose="020B0604020202020204" pitchFamily="34" charset="0"/>
              <a:buChar char="•"/>
            </a:pPr>
            <a:r>
              <a:rPr lang="en-US" altLang="en-US" sz="2000" dirty="0">
                <a:solidFill>
                  <a:schemeClr val="bg1"/>
                </a:solidFill>
                <a:latin typeface="Times New Roman" panose="02020603050405020304" pitchFamily="18" charset="0"/>
                <a:cs typeface="Times New Roman" panose="02020603050405020304" pitchFamily="18" charset="0"/>
              </a:rPr>
              <a:t>Postman</a:t>
            </a:r>
          </a:p>
        </p:txBody>
      </p:sp>
    </p:spTree>
  </p:cSld>
  <p:clrMapOvr>
    <a:masterClrMapping/>
  </p:clrMapOvr>
  <p:transition spd="slow">
    <p:wheel spokes="1"/>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29B90A-2A30-3664-C2E7-E0277A1E94D7}"/>
              </a:ext>
            </a:extLst>
          </p:cNvPr>
          <p:cNvSpPr>
            <a:spLocks noGrp="1"/>
          </p:cNvSpPr>
          <p:nvPr>
            <p:ph type="title"/>
          </p:nvPr>
        </p:nvSpPr>
        <p:spPr>
          <a:xfrm>
            <a:off x="721518" y="685216"/>
            <a:ext cx="5961062" cy="641350"/>
          </a:xfrm>
        </p:spPr>
        <p:txBody>
          <a:bodyPr>
            <a:noAutofit/>
          </a:bodyPr>
          <a:lstStyle/>
          <a:p>
            <a:pPr eaLnBrk="1" fontAlgn="auto" hangingPunct="1">
              <a:spcAft>
                <a:spcPts val="0"/>
              </a:spcAft>
              <a:defRPr/>
            </a:pPr>
            <a:r>
              <a:rPr lang="en-US" sz="2800" b="1" dirty="0">
                <a:solidFill>
                  <a:schemeClr val="bg1"/>
                </a:solidFill>
                <a:latin typeface="Times New Roman" panose="02020603050405020304" pitchFamily="18" charset="0"/>
                <a:cs typeface="Times New Roman" panose="02020603050405020304" pitchFamily="18" charset="0"/>
              </a:rPr>
              <a:t>Back – end development:</a:t>
            </a:r>
            <a:br>
              <a:rPr lang="en-US" sz="2800" b="1" dirty="0">
                <a:solidFill>
                  <a:schemeClr val="bg1"/>
                </a:solidFill>
                <a:latin typeface="Times New Roman" panose="02020603050405020304" pitchFamily="18" charset="0"/>
                <a:cs typeface="Times New Roman" panose="02020603050405020304" pitchFamily="18" charset="0"/>
              </a:rPr>
            </a:br>
            <a:endParaRPr lang="en-US" sz="2800" b="1" dirty="0">
              <a:solidFill>
                <a:schemeClr val="bg1"/>
              </a:solidFill>
              <a:latin typeface="Times New Roman" panose="02020603050405020304" pitchFamily="18" charset="0"/>
              <a:cs typeface="Times New Roman" panose="02020603050405020304" pitchFamily="18" charset="0"/>
            </a:endParaRPr>
          </a:p>
        </p:txBody>
      </p:sp>
      <p:sp>
        <p:nvSpPr>
          <p:cNvPr id="18437" name="TextBox 15">
            <a:extLst>
              <a:ext uri="{FF2B5EF4-FFF2-40B4-BE49-F238E27FC236}">
                <a16:creationId xmlns:a16="http://schemas.microsoft.com/office/drawing/2014/main" id="{B8E32C55-9F16-2A52-4BC6-82FB9E5CF536}"/>
              </a:ext>
            </a:extLst>
          </p:cNvPr>
          <p:cNvSpPr txBox="1">
            <a:spLocks noChangeArrowheads="1"/>
          </p:cNvSpPr>
          <p:nvPr/>
        </p:nvSpPr>
        <p:spPr bwMode="auto">
          <a:xfrm>
            <a:off x="982792" y="2384930"/>
            <a:ext cx="3225314"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altLang="en-US" sz="2000" dirty="0">
                <a:solidFill>
                  <a:schemeClr val="bg1"/>
                </a:solidFill>
                <a:latin typeface="Times New Roman" panose="02020603050405020304" pitchFamily="18" charset="0"/>
                <a:cs typeface="Times New Roman" panose="02020603050405020304" pitchFamily="18" charset="0"/>
              </a:rPr>
              <a:t>1) Encapsulation  ( Single unit processing)</a:t>
            </a:r>
          </a:p>
        </p:txBody>
      </p:sp>
      <p:sp>
        <p:nvSpPr>
          <p:cNvPr id="18438" name="TextBox 16">
            <a:extLst>
              <a:ext uri="{FF2B5EF4-FFF2-40B4-BE49-F238E27FC236}">
                <a16:creationId xmlns:a16="http://schemas.microsoft.com/office/drawing/2014/main" id="{A8DB8772-5177-6F96-7521-4EC21908623F}"/>
              </a:ext>
            </a:extLst>
          </p:cNvPr>
          <p:cNvSpPr txBox="1">
            <a:spLocks noChangeArrowheads="1"/>
          </p:cNvSpPr>
          <p:nvPr/>
        </p:nvSpPr>
        <p:spPr bwMode="auto">
          <a:xfrm>
            <a:off x="562898" y="4505631"/>
            <a:ext cx="2805944" cy="16312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lvl="1"/>
            <a:r>
              <a:rPr lang="en-US" altLang="en-US" sz="2000" dirty="0">
                <a:solidFill>
                  <a:schemeClr val="bg1"/>
                </a:solidFill>
                <a:latin typeface="Times New Roman" panose="02020603050405020304" pitchFamily="18" charset="0"/>
                <a:cs typeface="Times New Roman" panose="02020603050405020304" pitchFamily="18" charset="0"/>
              </a:rPr>
              <a:t>2 ) Abstraction</a:t>
            </a:r>
          </a:p>
          <a:p>
            <a:pPr lvl="1"/>
            <a:r>
              <a:rPr lang="en-US" altLang="en-US" sz="2000" dirty="0">
                <a:solidFill>
                  <a:schemeClr val="bg1"/>
                </a:solidFill>
                <a:latin typeface="Times New Roman" panose="02020603050405020304" pitchFamily="18" charset="0"/>
                <a:cs typeface="Times New Roman" panose="02020603050405020304" pitchFamily="18" charset="0"/>
              </a:rPr>
              <a:t> ( hiding implementation and showing the functionality)</a:t>
            </a:r>
          </a:p>
        </p:txBody>
      </p:sp>
      <p:pic>
        <p:nvPicPr>
          <p:cNvPr id="4" name="Picture 3">
            <a:extLst>
              <a:ext uri="{FF2B5EF4-FFF2-40B4-BE49-F238E27FC236}">
                <a16:creationId xmlns:a16="http://schemas.microsoft.com/office/drawing/2014/main" id="{0138B1BB-0FF4-77D5-707A-24EEFCEC1E44}"/>
              </a:ext>
            </a:extLst>
          </p:cNvPr>
          <p:cNvPicPr>
            <a:picLocks noChangeAspect="1"/>
          </p:cNvPicPr>
          <p:nvPr/>
        </p:nvPicPr>
        <p:blipFill>
          <a:blip r:embed="rId2"/>
          <a:stretch>
            <a:fillRect/>
          </a:stretch>
        </p:blipFill>
        <p:spPr>
          <a:xfrm>
            <a:off x="7969246" y="243087"/>
            <a:ext cx="4031018" cy="6522095"/>
          </a:xfrm>
          <a:prstGeom prst="rect">
            <a:avLst/>
          </a:prstGeom>
        </p:spPr>
      </p:pic>
      <p:sp>
        <p:nvSpPr>
          <p:cNvPr id="7" name="Rectangle: Rounded Corners 6">
            <a:extLst>
              <a:ext uri="{FF2B5EF4-FFF2-40B4-BE49-F238E27FC236}">
                <a16:creationId xmlns:a16="http://schemas.microsoft.com/office/drawing/2014/main" id="{F16E909D-9C29-2195-029A-4AA92E36289D}"/>
              </a:ext>
            </a:extLst>
          </p:cNvPr>
          <p:cNvSpPr/>
          <p:nvPr/>
        </p:nvSpPr>
        <p:spPr>
          <a:xfrm>
            <a:off x="7958933" y="522244"/>
            <a:ext cx="3843672" cy="4707934"/>
          </a:xfrm>
          <a:prstGeom prst="roundRect">
            <a:avLst/>
          </a:prstGeom>
          <a:noFill/>
          <a:ln w="38100">
            <a:solidFill>
              <a:schemeClr val="accent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noFill/>
            </a:endParaRPr>
          </a:p>
        </p:txBody>
      </p:sp>
      <p:sp>
        <p:nvSpPr>
          <p:cNvPr id="10" name="Rectangle 9">
            <a:extLst>
              <a:ext uri="{FF2B5EF4-FFF2-40B4-BE49-F238E27FC236}">
                <a16:creationId xmlns:a16="http://schemas.microsoft.com/office/drawing/2014/main" id="{7A79DE4B-CEAD-A7AA-B96F-67BDD29A0FB8}"/>
              </a:ext>
            </a:extLst>
          </p:cNvPr>
          <p:cNvSpPr/>
          <p:nvPr/>
        </p:nvSpPr>
        <p:spPr>
          <a:xfrm>
            <a:off x="8053137" y="5380447"/>
            <a:ext cx="3497179" cy="1234466"/>
          </a:xfrm>
          <a:prstGeom prst="rect">
            <a:avLst/>
          </a:prstGeom>
          <a:noFill/>
          <a:ln w="38100">
            <a:solidFill>
              <a:schemeClr val="accent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6" name="Straight Arrow Connector 15">
            <a:extLst>
              <a:ext uri="{FF2B5EF4-FFF2-40B4-BE49-F238E27FC236}">
                <a16:creationId xmlns:a16="http://schemas.microsoft.com/office/drawing/2014/main" id="{08E744CE-0297-5DC5-B88B-8098C0F725CC}"/>
              </a:ext>
            </a:extLst>
          </p:cNvPr>
          <p:cNvCxnSpPr>
            <a:cxnSpLocks/>
          </p:cNvCxnSpPr>
          <p:nvPr/>
        </p:nvCxnSpPr>
        <p:spPr>
          <a:xfrm>
            <a:off x="4509212" y="2550695"/>
            <a:ext cx="3383504" cy="0"/>
          </a:xfrm>
          <a:prstGeom prst="straightConnector1">
            <a:avLst/>
          </a:prstGeom>
          <a:ln w="38100">
            <a:solidFill>
              <a:schemeClr val="accent3"/>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130BE41C-C268-D2E6-293D-BDADC27998E7}"/>
              </a:ext>
            </a:extLst>
          </p:cNvPr>
          <p:cNvCxnSpPr>
            <a:cxnSpLocks/>
          </p:cNvCxnSpPr>
          <p:nvPr/>
        </p:nvCxnSpPr>
        <p:spPr>
          <a:xfrm>
            <a:off x="3368842" y="5794965"/>
            <a:ext cx="4684295" cy="0"/>
          </a:xfrm>
          <a:prstGeom prst="straightConnector1">
            <a:avLst/>
          </a:prstGeom>
          <a:ln w="38100">
            <a:solidFill>
              <a:schemeClr val="accent3"/>
            </a:solidFill>
            <a:headEnd type="triangle"/>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DF068E-5C0F-6F52-0A21-90A01EF6DE95}"/>
              </a:ext>
            </a:extLst>
          </p:cNvPr>
          <p:cNvSpPr>
            <a:spLocks noGrp="1"/>
          </p:cNvSpPr>
          <p:nvPr>
            <p:ph type="title"/>
          </p:nvPr>
        </p:nvSpPr>
        <p:spPr>
          <a:xfrm>
            <a:off x="475894" y="1483894"/>
            <a:ext cx="3273425" cy="444500"/>
          </a:xfrm>
        </p:spPr>
        <p:txBody>
          <a:bodyPr>
            <a:noAutofit/>
          </a:bodyPr>
          <a:lstStyle/>
          <a:p>
            <a:pPr eaLnBrk="1" fontAlgn="auto" hangingPunct="1">
              <a:spcAft>
                <a:spcPts val="0"/>
              </a:spcAft>
              <a:defRPr/>
            </a:pPr>
            <a:br>
              <a:rPr lang="en-US" sz="2800" b="1" dirty="0">
                <a:solidFill>
                  <a:schemeClr val="bg1"/>
                </a:solidFill>
                <a:latin typeface="Times New Roman" panose="02020603050405020304" pitchFamily="18" charset="0"/>
                <a:cs typeface="Times New Roman" panose="02020603050405020304" pitchFamily="18" charset="0"/>
              </a:rPr>
            </a:br>
            <a:br>
              <a:rPr lang="en-US" sz="2800" b="1" dirty="0">
                <a:solidFill>
                  <a:schemeClr val="bg1"/>
                </a:solidFill>
                <a:latin typeface="Times New Roman" panose="02020603050405020304" pitchFamily="18" charset="0"/>
                <a:cs typeface="Times New Roman" panose="02020603050405020304" pitchFamily="18" charset="0"/>
              </a:rPr>
            </a:br>
            <a:br>
              <a:rPr lang="en-US" sz="2800" b="1" dirty="0">
                <a:solidFill>
                  <a:schemeClr val="bg1"/>
                </a:solidFill>
                <a:latin typeface="Times New Roman" panose="02020603050405020304" pitchFamily="18" charset="0"/>
                <a:cs typeface="Times New Roman" panose="02020603050405020304" pitchFamily="18" charset="0"/>
              </a:rPr>
            </a:br>
            <a:r>
              <a:rPr lang="en-US" sz="2800" b="1" dirty="0" err="1">
                <a:solidFill>
                  <a:schemeClr val="bg1"/>
                </a:solidFill>
                <a:latin typeface="Times New Roman" panose="02020603050405020304" pitchFamily="18" charset="0"/>
                <a:cs typeface="Times New Roman" panose="02020603050405020304" pitchFamily="18" charset="0"/>
              </a:rPr>
              <a:t>Jpa</a:t>
            </a:r>
            <a:r>
              <a:rPr lang="en-US" sz="2800" b="1" dirty="0">
                <a:solidFill>
                  <a:schemeClr val="bg1"/>
                </a:solidFill>
                <a:latin typeface="Times New Roman" panose="02020603050405020304" pitchFamily="18" charset="0"/>
                <a:cs typeface="Times New Roman" panose="02020603050405020304" pitchFamily="18" charset="0"/>
              </a:rPr>
              <a:t> – </a:t>
            </a:r>
            <a:br>
              <a:rPr lang="en-US" sz="2800" b="1" dirty="0">
                <a:solidFill>
                  <a:schemeClr val="bg1"/>
                </a:solidFill>
                <a:latin typeface="Times New Roman" panose="02020603050405020304" pitchFamily="18" charset="0"/>
                <a:cs typeface="Times New Roman" panose="02020603050405020304" pitchFamily="18" charset="0"/>
              </a:rPr>
            </a:br>
            <a:r>
              <a:rPr lang="en-US" sz="2800" b="1" dirty="0">
                <a:solidFill>
                  <a:schemeClr val="bg1"/>
                </a:solidFill>
                <a:latin typeface="Times New Roman" panose="02020603050405020304" pitchFamily="18" charset="0"/>
                <a:cs typeface="Times New Roman" panose="02020603050405020304" pitchFamily="18" charset="0"/>
              </a:rPr>
              <a:t>( Mappings)</a:t>
            </a:r>
          </a:p>
        </p:txBody>
      </p:sp>
      <p:sp>
        <p:nvSpPr>
          <p:cNvPr id="19459" name="Text Placeholder 8">
            <a:extLst>
              <a:ext uri="{FF2B5EF4-FFF2-40B4-BE49-F238E27FC236}">
                <a16:creationId xmlns:a16="http://schemas.microsoft.com/office/drawing/2014/main" id="{4D5E14D2-B178-A511-39A7-02F04CEC9F23}"/>
              </a:ext>
            </a:extLst>
          </p:cNvPr>
          <p:cNvSpPr>
            <a:spLocks noGrp="1" noChangeArrowheads="1"/>
          </p:cNvSpPr>
          <p:nvPr>
            <p:ph type="body" sz="half" idx="2"/>
          </p:nvPr>
        </p:nvSpPr>
        <p:spPr>
          <a:xfrm>
            <a:off x="401249" y="0"/>
            <a:ext cx="2978441" cy="5440863"/>
          </a:xfrm>
        </p:spPr>
        <p:txBody>
          <a:bodyPr>
            <a:normAutofit fontScale="92500" lnSpcReduction="20000"/>
          </a:bodyPr>
          <a:lstStyle/>
          <a:p>
            <a:pPr eaLnBrk="1" hangingPunct="1"/>
            <a:endParaRPr lang="en-US" altLang="en-US" sz="2000" dirty="0"/>
          </a:p>
          <a:p>
            <a:pPr marL="285750" indent="-285750" eaLnBrk="1" hangingPunct="1">
              <a:buFont typeface="Arial" panose="020B0604020202020204" pitchFamily="34" charset="0"/>
              <a:buChar char="•"/>
            </a:pPr>
            <a:endParaRPr lang="en-US" altLang="en-US" sz="2000" dirty="0">
              <a:solidFill>
                <a:schemeClr val="bg1"/>
              </a:solidFill>
              <a:latin typeface="Times New Roman" panose="02020603050405020304" pitchFamily="18" charset="0"/>
              <a:cs typeface="Times New Roman" panose="02020603050405020304" pitchFamily="18" charset="0"/>
            </a:endParaRPr>
          </a:p>
          <a:p>
            <a:pPr eaLnBrk="1" hangingPunct="1"/>
            <a:endParaRPr lang="en-US" altLang="en-US" sz="2000" dirty="0">
              <a:solidFill>
                <a:schemeClr val="bg1"/>
              </a:solidFill>
              <a:latin typeface="Times New Roman" panose="02020603050405020304" pitchFamily="18" charset="0"/>
              <a:cs typeface="Times New Roman" panose="02020603050405020304" pitchFamily="18" charset="0"/>
            </a:endParaRPr>
          </a:p>
          <a:p>
            <a:pPr marL="285750" indent="-285750" eaLnBrk="1" hangingPunct="1">
              <a:buFont typeface="Arial" panose="020B0604020202020204" pitchFamily="34" charset="0"/>
              <a:buChar char="•"/>
            </a:pPr>
            <a:endParaRPr lang="en-US" altLang="en-US" sz="2000" dirty="0">
              <a:solidFill>
                <a:schemeClr val="bg1"/>
              </a:solidFill>
              <a:latin typeface="Times New Roman" panose="02020603050405020304" pitchFamily="18" charset="0"/>
              <a:cs typeface="Times New Roman" panose="02020603050405020304" pitchFamily="18" charset="0"/>
            </a:endParaRPr>
          </a:p>
          <a:p>
            <a:pPr marL="285750" indent="-285750" eaLnBrk="1" hangingPunct="1">
              <a:buFont typeface="Arial" panose="020B0604020202020204" pitchFamily="34" charset="0"/>
              <a:buChar char="•"/>
            </a:pPr>
            <a:endParaRPr lang="en-US" altLang="en-US" sz="2000" dirty="0">
              <a:solidFill>
                <a:schemeClr val="bg1"/>
              </a:solidFill>
              <a:latin typeface="Times New Roman" panose="02020603050405020304" pitchFamily="18" charset="0"/>
              <a:cs typeface="Times New Roman" panose="02020603050405020304" pitchFamily="18" charset="0"/>
            </a:endParaRPr>
          </a:p>
          <a:p>
            <a:pPr marL="285750" indent="-285750" eaLnBrk="1" hangingPunct="1">
              <a:buFont typeface="Arial" panose="020B0604020202020204" pitchFamily="34" charset="0"/>
              <a:buChar char="•"/>
            </a:pPr>
            <a:r>
              <a:rPr lang="en-US" altLang="en-US" sz="2000" dirty="0">
                <a:solidFill>
                  <a:schemeClr val="bg1"/>
                </a:solidFill>
                <a:latin typeface="Times New Roman" panose="02020603050405020304" pitchFamily="18" charset="0"/>
                <a:cs typeface="Times New Roman" panose="02020603050405020304" pitchFamily="18" charset="0"/>
              </a:rPr>
              <a:t>It is the mapping concept of the JPA specification due to which the Entity ( POJO ) classes are mapped with each other. </a:t>
            </a:r>
          </a:p>
          <a:p>
            <a:pPr marL="285750" indent="-285750" eaLnBrk="1" hangingPunct="1">
              <a:buFont typeface="Arial" panose="020B0604020202020204" pitchFamily="34" charset="0"/>
              <a:buChar char="•"/>
            </a:pPr>
            <a:endParaRPr lang="en-US" altLang="en-US" sz="2000" dirty="0"/>
          </a:p>
          <a:p>
            <a:pPr marL="285750" indent="-285750" eaLnBrk="1" hangingPunct="1">
              <a:buFont typeface="Arial" panose="020B0604020202020204" pitchFamily="34" charset="0"/>
              <a:buChar char="•"/>
            </a:pPr>
            <a:r>
              <a:rPr lang="en-US" altLang="en-US" sz="2000" dirty="0">
                <a:solidFill>
                  <a:schemeClr val="bg1"/>
                </a:solidFill>
                <a:latin typeface="Times New Roman" panose="02020603050405020304" pitchFamily="18" charset="0"/>
                <a:cs typeface="Times New Roman" panose="02020603050405020304" pitchFamily="18" charset="0"/>
              </a:rPr>
              <a:t>Without mapping project is not completed as there is no relation between the Entities</a:t>
            </a:r>
          </a:p>
        </p:txBody>
      </p:sp>
      <p:cxnSp>
        <p:nvCxnSpPr>
          <p:cNvPr id="7" name="Straight Arrow Connector 6">
            <a:extLst>
              <a:ext uri="{FF2B5EF4-FFF2-40B4-BE49-F238E27FC236}">
                <a16:creationId xmlns:a16="http://schemas.microsoft.com/office/drawing/2014/main" id="{E7F97ECE-6EC8-7E2C-3E70-D76FED905CB5}"/>
              </a:ext>
            </a:extLst>
          </p:cNvPr>
          <p:cNvCxnSpPr>
            <a:cxnSpLocks/>
          </p:cNvCxnSpPr>
          <p:nvPr/>
        </p:nvCxnSpPr>
        <p:spPr>
          <a:xfrm flipH="1">
            <a:off x="3379690" y="4431713"/>
            <a:ext cx="1684421" cy="0"/>
          </a:xfrm>
          <a:prstGeom prst="straightConnector1">
            <a:avLst/>
          </a:prstGeom>
          <a:ln w="38100">
            <a:solidFill>
              <a:schemeClr val="accent3"/>
            </a:solidFill>
            <a:headEnd type="triangle"/>
            <a:tailEnd type="triangle"/>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66BD3F5E-ABFE-CCD8-598F-8905210E1DE4}"/>
              </a:ext>
            </a:extLst>
          </p:cNvPr>
          <p:cNvPicPr>
            <a:picLocks noChangeAspect="1"/>
          </p:cNvPicPr>
          <p:nvPr/>
        </p:nvPicPr>
        <p:blipFill>
          <a:blip r:embed="rId2"/>
          <a:stretch>
            <a:fillRect/>
          </a:stretch>
        </p:blipFill>
        <p:spPr>
          <a:xfrm>
            <a:off x="5525830" y="401216"/>
            <a:ext cx="5521580" cy="6234143"/>
          </a:xfrm>
          <a:prstGeom prst="rect">
            <a:avLst/>
          </a:prstGeom>
        </p:spPr>
      </p:pic>
      <p:sp>
        <p:nvSpPr>
          <p:cNvPr id="9" name="Content Placeholder 8">
            <a:extLst>
              <a:ext uri="{FF2B5EF4-FFF2-40B4-BE49-F238E27FC236}">
                <a16:creationId xmlns:a16="http://schemas.microsoft.com/office/drawing/2014/main" id="{24A613BD-A0AB-D397-CBE8-78A326DE0619}"/>
              </a:ext>
            </a:extLst>
          </p:cNvPr>
          <p:cNvSpPr>
            <a:spLocks noGrp="1"/>
          </p:cNvSpPr>
          <p:nvPr>
            <p:ph idx="1"/>
          </p:nvPr>
        </p:nvSpPr>
        <p:spPr/>
        <p:txBody>
          <a:bodyPr/>
          <a:lstStyle/>
          <a:p>
            <a:endParaRPr lang="en-IN" dirty="0"/>
          </a:p>
        </p:txBody>
      </p:sp>
      <p:sp>
        <p:nvSpPr>
          <p:cNvPr id="10" name="Rectangle: Rounded Corners 9">
            <a:extLst>
              <a:ext uri="{FF2B5EF4-FFF2-40B4-BE49-F238E27FC236}">
                <a16:creationId xmlns:a16="http://schemas.microsoft.com/office/drawing/2014/main" id="{1D8F90D1-EE52-5675-7CE4-6B9AAF6BE81C}"/>
              </a:ext>
            </a:extLst>
          </p:cNvPr>
          <p:cNvSpPr/>
          <p:nvPr/>
        </p:nvSpPr>
        <p:spPr>
          <a:xfrm>
            <a:off x="5290456" y="3986374"/>
            <a:ext cx="5891209" cy="1250302"/>
          </a:xfrm>
          <a:prstGeom prst="roundRect">
            <a:avLst/>
          </a:prstGeom>
          <a:noFill/>
          <a:ln>
            <a:solidFill>
              <a:schemeClr val="accent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accent2"/>
              </a:solidFill>
            </a:endParaRPr>
          </a:p>
        </p:txBody>
      </p:sp>
    </p:spTree>
  </p:cSld>
  <p:clrMapOvr>
    <a:masterClrMapping/>
  </p:clrMapOvr>
  <p:transition spd="slow">
    <p:push dir="u"/>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TM04033919[[fn=Circuit]]</Template>
  <TotalTime>2647</TotalTime>
  <Words>509</Words>
  <Application>Microsoft Office PowerPoint</Application>
  <PresentationFormat>Widescreen</PresentationFormat>
  <Paragraphs>80</Paragraphs>
  <Slides>20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Arial</vt:lpstr>
      <vt:lpstr>Arial Rounded MT Bold</vt:lpstr>
      <vt:lpstr>Times New Roman</vt:lpstr>
      <vt:lpstr>Tw Cen MT</vt:lpstr>
      <vt:lpstr>Circuit</vt:lpstr>
      <vt:lpstr> TrANSPORTATION SYSTEM FOR FARMERS:</vt:lpstr>
      <vt:lpstr>Overview :</vt:lpstr>
      <vt:lpstr>INTRODUCTION:</vt:lpstr>
      <vt:lpstr>Aim  of Project :</vt:lpstr>
      <vt:lpstr>Purpose     : </vt:lpstr>
      <vt:lpstr>ER – Diagram :</vt:lpstr>
      <vt:lpstr>Software frameworks :</vt:lpstr>
      <vt:lpstr>Back – end development: </vt:lpstr>
      <vt:lpstr>   Jpa –  ( Mappings)</vt:lpstr>
      <vt:lpstr>MY – SQL  ( DATABASE ) :</vt:lpstr>
      <vt:lpstr>         Spring boot framework</vt:lpstr>
      <vt:lpstr>Angular  Js :</vt:lpstr>
      <vt:lpstr>PowerPoint Presentation</vt:lpstr>
      <vt:lpstr>About page:</vt:lpstr>
      <vt:lpstr>Contact Us page:</vt:lpstr>
      <vt:lpstr>Farmer Registration: </vt:lpstr>
      <vt:lpstr>Farmer Login: </vt:lpstr>
      <vt:lpstr>Farmer List:</vt:lpstr>
      <vt:lpstr>Future Updates :</vt:lpstr>
      <vt:lpstr> conclusion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TrANSPORTATION SYSTEM FOR FARMERS:</dc:title>
  <dc:creator>Onkar Wavhal</dc:creator>
  <cp:lastModifiedBy>Onkar Wavhal</cp:lastModifiedBy>
  <cp:revision>5</cp:revision>
  <dcterms:created xsi:type="dcterms:W3CDTF">2024-01-07T14:49:49Z</dcterms:created>
  <dcterms:modified xsi:type="dcterms:W3CDTF">2024-01-18T04:05:25Z</dcterms:modified>
</cp:coreProperties>
</file>

<file path=docProps/thumbnail.jpeg>
</file>